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5"/>
  </p:notesMasterIdLst>
  <p:sldIdLst>
    <p:sldId id="257" r:id="rId3"/>
    <p:sldId id="289" r:id="rId4"/>
    <p:sldId id="423" r:id="rId5"/>
    <p:sldId id="259" r:id="rId6"/>
    <p:sldId id="496" r:id="rId7"/>
    <p:sldId id="419" r:id="rId8"/>
    <p:sldId id="511" r:id="rId9"/>
    <p:sldId id="418" r:id="rId10"/>
    <p:sldId id="421" r:id="rId11"/>
    <p:sldId id="422" r:id="rId12"/>
    <p:sldId id="512" r:id="rId13"/>
    <p:sldId id="370" r:id="rId14"/>
    <p:sldId id="260" r:id="rId15"/>
    <p:sldId id="258" r:id="rId16"/>
    <p:sldId id="513" r:id="rId17"/>
    <p:sldId id="439" r:id="rId18"/>
    <p:sldId id="441" r:id="rId19"/>
    <p:sldId id="519" r:id="rId20"/>
    <p:sldId id="517" r:id="rId21"/>
    <p:sldId id="498" r:id="rId22"/>
    <p:sldId id="262" r:id="rId23"/>
    <p:sldId id="516" r:id="rId24"/>
    <p:sldId id="518" r:id="rId25"/>
    <p:sldId id="264" r:id="rId26"/>
    <p:sldId id="442" r:id="rId27"/>
    <p:sldId id="443" r:id="rId28"/>
    <p:sldId id="444" r:id="rId29"/>
    <p:sldId id="446" r:id="rId30"/>
    <p:sldId id="437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596" r:id="rId42"/>
    <p:sldId id="459" r:id="rId43"/>
    <p:sldId id="457" r:id="rId44"/>
    <p:sldId id="458" r:id="rId45"/>
    <p:sldId id="597" r:id="rId46"/>
    <p:sldId id="460" r:id="rId47"/>
    <p:sldId id="461" r:id="rId48"/>
    <p:sldId id="462" r:id="rId49"/>
    <p:sldId id="463" r:id="rId50"/>
    <p:sldId id="464" r:id="rId51"/>
    <p:sldId id="465" r:id="rId52"/>
    <p:sldId id="466" r:id="rId53"/>
    <p:sldId id="467" r:id="rId54"/>
    <p:sldId id="550" r:id="rId55"/>
    <p:sldId id="560" r:id="rId56"/>
    <p:sldId id="561" r:id="rId57"/>
    <p:sldId id="562" r:id="rId58"/>
    <p:sldId id="563" r:id="rId59"/>
    <p:sldId id="564" r:id="rId60"/>
    <p:sldId id="487" r:id="rId61"/>
    <p:sldId id="565" r:id="rId62"/>
    <p:sldId id="566" r:id="rId63"/>
    <p:sldId id="567" r:id="rId64"/>
    <p:sldId id="568" r:id="rId65"/>
    <p:sldId id="595" r:id="rId66"/>
    <p:sldId id="592" r:id="rId67"/>
    <p:sldId id="569" r:id="rId68"/>
    <p:sldId id="570" r:id="rId69"/>
    <p:sldId id="571" r:id="rId70"/>
    <p:sldId id="594" r:id="rId71"/>
    <p:sldId id="572" r:id="rId72"/>
    <p:sldId id="573" r:id="rId73"/>
    <p:sldId id="574" r:id="rId74"/>
    <p:sldId id="575" r:id="rId75"/>
    <p:sldId id="576" r:id="rId76"/>
    <p:sldId id="577" r:id="rId77"/>
    <p:sldId id="578" r:id="rId78"/>
    <p:sldId id="579" r:id="rId79"/>
    <p:sldId id="488" r:id="rId80"/>
    <p:sldId id="580" r:id="rId81"/>
    <p:sldId id="311" r:id="rId82"/>
    <p:sldId id="522" r:id="rId83"/>
    <p:sldId id="312" r:id="rId84"/>
    <p:sldId id="313" r:id="rId85"/>
    <p:sldId id="314" r:id="rId86"/>
    <p:sldId id="315" r:id="rId87"/>
    <p:sldId id="331" r:id="rId88"/>
    <p:sldId id="581" r:id="rId89"/>
    <p:sldId id="490" r:id="rId90"/>
    <p:sldId id="491" r:id="rId91"/>
    <p:sldId id="492" r:id="rId92"/>
    <p:sldId id="493" r:id="rId93"/>
    <p:sldId id="494" r:id="rId94"/>
    <p:sldId id="495" r:id="rId95"/>
    <p:sldId id="371" r:id="rId96"/>
    <p:sldId id="427" r:id="rId97"/>
    <p:sldId id="349" r:id="rId98"/>
    <p:sldId id="431" r:id="rId99"/>
    <p:sldId id="429" r:id="rId100"/>
    <p:sldId id="430" r:id="rId101"/>
    <p:sldId id="432" r:id="rId102"/>
    <p:sldId id="433" r:id="rId103"/>
    <p:sldId id="352" r:id="rId104"/>
    <p:sldId id="499" r:id="rId105"/>
    <p:sldId id="434" r:id="rId106"/>
    <p:sldId id="350" r:id="rId107"/>
    <p:sldId id="435" r:id="rId108"/>
    <p:sldId id="355" r:id="rId109"/>
    <p:sldId id="356" r:id="rId110"/>
    <p:sldId id="390" r:id="rId111"/>
    <p:sldId id="554" r:id="rId112"/>
    <p:sldId id="351" r:id="rId113"/>
    <p:sldId id="654" r:id="rId114"/>
    <p:sldId id="655" r:id="rId115"/>
    <p:sldId id="353" r:id="rId116"/>
    <p:sldId id="379" r:id="rId117"/>
    <p:sldId id="376" r:id="rId118"/>
    <p:sldId id="598" r:id="rId119"/>
    <p:sldId id="599" r:id="rId120"/>
    <p:sldId id="600" r:id="rId121"/>
    <p:sldId id="601" r:id="rId122"/>
    <p:sldId id="602" r:id="rId123"/>
    <p:sldId id="603" r:id="rId124"/>
    <p:sldId id="604" r:id="rId125"/>
    <p:sldId id="605" r:id="rId126"/>
    <p:sldId id="606" r:id="rId127"/>
    <p:sldId id="652" r:id="rId128"/>
    <p:sldId id="609" r:id="rId129"/>
    <p:sldId id="607" r:id="rId130"/>
    <p:sldId id="608" r:id="rId131"/>
    <p:sldId id="610" r:id="rId132"/>
    <p:sldId id="611" r:id="rId133"/>
    <p:sldId id="612" r:id="rId134"/>
    <p:sldId id="613" r:id="rId135"/>
    <p:sldId id="614" r:id="rId136"/>
    <p:sldId id="615" r:id="rId137"/>
    <p:sldId id="616" r:id="rId138"/>
    <p:sldId id="617" r:id="rId139"/>
    <p:sldId id="618" r:id="rId140"/>
    <p:sldId id="619" r:id="rId141"/>
    <p:sldId id="620" r:id="rId142"/>
    <p:sldId id="621" r:id="rId143"/>
    <p:sldId id="622" r:id="rId144"/>
    <p:sldId id="623" r:id="rId145"/>
    <p:sldId id="624" r:id="rId146"/>
    <p:sldId id="625" r:id="rId147"/>
    <p:sldId id="626" r:id="rId148"/>
    <p:sldId id="627" r:id="rId149"/>
    <p:sldId id="628" r:id="rId150"/>
    <p:sldId id="629" r:id="rId151"/>
    <p:sldId id="630" r:id="rId152"/>
    <p:sldId id="631" r:id="rId153"/>
    <p:sldId id="632" r:id="rId154"/>
    <p:sldId id="633" r:id="rId155"/>
    <p:sldId id="634" r:id="rId156"/>
    <p:sldId id="635" r:id="rId157"/>
    <p:sldId id="636" r:id="rId158"/>
    <p:sldId id="637" r:id="rId159"/>
    <p:sldId id="638" r:id="rId160"/>
    <p:sldId id="639" r:id="rId161"/>
    <p:sldId id="640" r:id="rId162"/>
    <p:sldId id="641" r:id="rId163"/>
    <p:sldId id="642" r:id="rId164"/>
    <p:sldId id="643" r:id="rId165"/>
    <p:sldId id="644" r:id="rId166"/>
    <p:sldId id="645" r:id="rId167"/>
    <p:sldId id="646" r:id="rId168"/>
    <p:sldId id="647" r:id="rId169"/>
    <p:sldId id="648" r:id="rId170"/>
    <p:sldId id="649" r:id="rId171"/>
    <p:sldId id="650" r:id="rId172"/>
    <p:sldId id="651" r:id="rId173"/>
    <p:sldId id="656" r:id="rId1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58" clrIdx="0">
    <p:extLst/>
  </p:cmAuthor>
  <p:cmAuthor id="2" name="training1" initials="t" lastIdx="3" clrIdx="1"/>
  <p:cmAuthor id="3" name="Yves Reecht" initials="YR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7E7E"/>
    <a:srgbClr val="ECBEBA"/>
    <a:srgbClr val="C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28" autoAdjust="0"/>
  </p:normalViewPr>
  <p:slideViewPr>
    <p:cSldViewPr snapToGrid="0">
      <p:cViewPr varScale="1">
        <p:scale>
          <a:sx n="108" d="100"/>
          <a:sy n="108" d="100"/>
        </p:scale>
        <p:origin x="66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presProps" Target="presProps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tableStyles" Target="tableStyles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commentAuthors" Target="commentAuthor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15:11.987" idx="15">
    <p:pos x="4944" y="2333"/>
    <p:text>keep for later, create 'extras' section at the end</p:text>
    <p:extLst>
      <p:ext uri="{C676402C-5697-4E1C-873F-D02D1690AC5C}">
        <p15:threadingInfo xmlns:p15="http://schemas.microsoft.com/office/powerpoint/2012/main" timeZoneBias="0"/>
      </p:ext>
    </p:extLst>
  </p:cm>
  <p:cm authorId="3" dt="2017-11-17T17:26:35.960" idx="1">
    <p:pos x="4973" y="2455"/>
    <p:text>Non, je prefere garder ca ici: tout ce que tu peux faire sur un vecteur peut etre fait sur ceux la aussi.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8:19.956" idx="34">
    <p:pos x="1757" y="221"/>
    <p:text>suppress as already presented by Yves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9:12.881" idx="35">
    <p:pos x="4262" y="3648"/>
    <p:text>suppress last sentence, create second dia giving potential data entry issues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0:14.095" idx="36">
    <p:pos x="5635" y="3091"/>
    <p:text>keep for later ?!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440" y="831"/>
    <p:text>Verifier les noms des fichiers a creer pour etre coherents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6:26:52.472" idx="2">
    <p:pos x="10" y="10"/>
    <p:text>question to be modified or stuff explained</p:tex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5T15:51:57.141" idx="58">
    <p:pos x="2213" y="1472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54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0:50.412" idx="55">
    <p:pos x="1728" y="115"/>
    <p:text>move into extra section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33.614" idx="56">
    <p:pos x="4925" y="221"/>
    <p:text>move in extra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1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4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30:02.962" idx="24">
    <p:pos x="10" y="10"/>
    <p:text>add above with part on seq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0:23.260" idx="29">
    <p:pos x="10" y="10"/>
    <p:text>decompose into three slides with exercises following. Require more exercises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6:47:24.159" idx="45">
    <p:pos x="10" y="10"/>
    <p:text>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01.841" idx="32">
    <p:pos x="3562" y="221"/>
    <p:text>move for later ?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23/10/2020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136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3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137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73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>
                <a:solidFill>
                  <a:prstClr val="black"/>
                </a:solidFill>
              </a:rPr>
              <a:pPr/>
              <a:t>169</a:t>
            </a:fld>
            <a:endParaRPr lang="en-IE" altLang="en-US">
              <a:solidFill>
                <a:prstClr val="black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23/10/2020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23/10/2020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23/10/2020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76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95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2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438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051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78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293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7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23/10/2020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81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2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21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23/10/2020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23/10/2020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23/10/2020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23/10/2020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23/10/2020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23/10/2020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23/10/2020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23/10/2020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23/10/2020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0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.mnh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5.xml"/><Relationship Id="rId4" Type="http://schemas.openxmlformats.org/officeDocument/2006/relationships/image" Target="../media/image14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50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gif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bert_Gentleman_(statistician)" TargetMode="External"/><Relationship Id="rId2" Type="http://schemas.openxmlformats.org/officeDocument/2006/relationships/hyperlink" Target="https://en.wikipedia.org/wiki/Ross_Ihak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s://en.wikipedia.org/wiki/University_of_Auckland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6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8.png"/><Relationship Id="rId7" Type="http://schemas.openxmlformats.org/officeDocument/2006/relationships/image" Target="../media/image16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0.png"/><Relationship Id="rId5" Type="http://schemas.openxmlformats.org/officeDocument/2006/relationships/image" Target="../media/image6.png"/><Relationship Id="rId10" Type="http://schemas.openxmlformats.org/officeDocument/2006/relationships/comments" Target="../comments/comment16.xml"/><Relationship Id="rId4" Type="http://schemas.openxmlformats.org/officeDocument/2006/relationships/image" Target="../media/image159.png"/><Relationship Id="rId9" Type="http://schemas.openxmlformats.org/officeDocument/2006/relationships/image" Target="../media/image16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9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1.jpe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7.xml"/><Relationship Id="rId4" Type="http://schemas.openxmlformats.org/officeDocument/2006/relationships/image" Target="../media/image19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9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5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jpeg"/><Relationship Id="rId13" Type="http://schemas.openxmlformats.org/officeDocument/2006/relationships/image" Target="../media/image6.png"/><Relationship Id="rId3" Type="http://schemas.openxmlformats.org/officeDocument/2006/relationships/image" Target="../media/image206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210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209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208.jpeg"/><Relationship Id="rId14" Type="http://schemas.openxmlformats.org/officeDocument/2006/relationships/image" Target="../media/image2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rwBc6PwAc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comments" Target="../comments/comment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10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111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113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6.gif"/><Relationship Id="rId4" Type="http://schemas.openxmlformats.org/officeDocument/2006/relationships/image" Target="../media/image12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course</a:t>
            </a:r>
            <a:br>
              <a:rPr lang="en-IE" sz="5400" dirty="0"/>
            </a:br>
            <a:br>
              <a:rPr lang="en-IE" sz="5400" dirty="0"/>
            </a:br>
            <a:r>
              <a:rPr lang="en-IE" sz="2700" dirty="0"/>
              <a:t>Guillaume Bal</a:t>
            </a:r>
            <a:br>
              <a:rPr lang="en-IE" sz="2700" dirty="0"/>
            </a:br>
            <a:br>
              <a:rPr lang="en-IE" sz="2700" dirty="0"/>
            </a:br>
            <a:r>
              <a:rPr lang="en-IE" sz="2700" dirty="0">
                <a:hlinkClick r:id="rId2"/>
              </a:rPr>
              <a:t>https://github.com/GuillaumeBal/r.training.mnhn</a:t>
            </a:r>
            <a:br>
              <a:rPr lang="en-IE" sz="2700" dirty="0"/>
            </a:br>
            <a:br>
              <a:rPr lang="en-IE" sz="2700" dirty="0"/>
            </a:br>
            <a:br>
              <a:rPr lang="en-IE" sz="2700" dirty="0"/>
            </a:br>
            <a:r>
              <a:rPr lang="en-IE" sz="1600" dirty="0"/>
              <a:t>November 2020</a:t>
            </a:r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/>
              <a:t>Programming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= language 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/>
              <a:t>matplot</a:t>
            </a:r>
            <a:r>
              <a:rPr lang="en-IE" dirty="0"/>
              <a:t>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/>
              <a:t>Relationships </a:t>
            </a:r>
            <a:r>
              <a:rPr lang="en-IE" sz="2000" dirty="0"/>
              <a:t>(mean weight / mean length per river)</a:t>
            </a:r>
          </a:p>
          <a:p>
            <a:endParaRPr lang="en-IE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pairs()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Displays relationships between all variables of </a:t>
            </a:r>
            <a:r>
              <a:rPr lang="en-IE" sz="2800" dirty="0" err="1"/>
              <a:t>dataframe</a:t>
            </a:r>
            <a:r>
              <a:rPr lang="en-IE" sz="2800" dirty="0"/>
              <a:t> </a:t>
            </a:r>
          </a:p>
          <a:p>
            <a:endParaRPr lang="en-IE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Saving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/>
              <a:t>R graphics can be saved as </a:t>
            </a:r>
          </a:p>
          <a:p>
            <a:pPr lvl="1"/>
            <a:r>
              <a:rPr lang="en-IE" dirty="0"/>
              <a:t>.</a:t>
            </a:r>
            <a:r>
              <a:rPr lang="en-IE" dirty="0" err="1"/>
              <a:t>pdf</a:t>
            </a:r>
            <a:r>
              <a:rPr lang="en-IE" dirty="0"/>
              <a:t> files</a:t>
            </a:r>
            <a:r>
              <a:rPr lang="en-IE" i="1" dirty="0"/>
              <a:t> , </a:t>
            </a:r>
            <a:r>
              <a:rPr lang="en-IE" i="1" dirty="0" err="1"/>
              <a:t>pdf</a:t>
            </a:r>
            <a:r>
              <a:rPr lang="en-IE" i="1" dirty="0"/>
              <a:t>() </a:t>
            </a:r>
            <a:r>
              <a:rPr lang="en-IE" dirty="0"/>
              <a:t>function</a:t>
            </a:r>
          </a:p>
          <a:p>
            <a:pPr lvl="1"/>
            <a:r>
              <a:rPr lang="en-IE" dirty="0"/>
              <a:t>.tiff files , </a:t>
            </a:r>
            <a:r>
              <a:rPr lang="en-IE" i="1" dirty="0"/>
              <a:t>tiff() </a:t>
            </a:r>
            <a:r>
              <a:rPr lang="en-IE" dirty="0"/>
              <a:t>function</a:t>
            </a:r>
          </a:p>
          <a:p>
            <a:pPr lvl="1"/>
            <a:r>
              <a:rPr lang="en-IE" dirty="0"/>
              <a:t>.</a:t>
            </a:r>
            <a:r>
              <a:rPr lang="en-IE" dirty="0" err="1"/>
              <a:t>png</a:t>
            </a:r>
            <a:r>
              <a:rPr lang="en-IE" dirty="0"/>
              <a:t> files, </a:t>
            </a:r>
            <a:r>
              <a:rPr lang="en-IE" i="1" dirty="0" err="1"/>
              <a:t>png</a:t>
            </a:r>
            <a:r>
              <a:rPr lang="en-IE" i="1" dirty="0"/>
              <a:t>() </a:t>
            </a:r>
            <a:r>
              <a:rPr lang="en-IE" dirty="0"/>
              <a:t>function </a:t>
            </a:r>
          </a:p>
          <a:p>
            <a:pPr lvl="1"/>
            <a:r>
              <a:rPr lang="en-IE" dirty="0"/>
              <a:t>...</a:t>
            </a:r>
          </a:p>
          <a:p>
            <a:pPr marL="457200" lvl="1" indent="0">
              <a:buNone/>
            </a:pPr>
            <a:endParaRPr lang="en-IE" dirty="0"/>
          </a:p>
          <a:p>
            <a:r>
              <a:rPr lang="en-IE" dirty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/>
              <a:t>pdf() / tiff() …  #</a:t>
            </a:r>
            <a:r>
              <a:rPr lang="en-IE" dirty="0"/>
              <a:t> ‘start recording’ instruction using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/>
              <a:t>plot() / boxplot() </a:t>
            </a:r>
            <a:r>
              <a:rPr lang="en-IE" dirty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/>
              <a:t>Arguments needed quite similar for all the kind of outputs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2675" y="1435731"/>
            <a:ext cx="3835149" cy="25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5.1-1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Plot  length Vs weight of </a:t>
            </a:r>
            <a:r>
              <a:rPr lang="en-IE" dirty="0" err="1"/>
              <a:t>sea.age</a:t>
            </a:r>
            <a:r>
              <a:rPr lang="en-IE" dirty="0"/>
              <a:t> = 1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Histogram weight of fish 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Boxplot of weight with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some of your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err="1">
                <a:solidFill>
                  <a:schemeClr val="bg1">
                    <a:lumMod val="50000"/>
                  </a:schemeClr>
                </a:solidFill>
              </a:rPr>
              <a:t>Barplot</a:t>
            </a: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 number of fish per year (</a:t>
            </a:r>
            <a:r>
              <a:rPr lang="en-IE" dirty="0" err="1">
                <a:solidFill>
                  <a:schemeClr val="bg1">
                    <a:lumMod val="50000"/>
                  </a:schemeClr>
                </a:solidFill>
              </a:rPr>
              <a:t>contengency</a:t>
            </a: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number fish per river per year (if time)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5.2 Customizing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Lines, points, axes and text styles</a:t>
            </a:r>
          </a:p>
          <a:p>
            <a:r>
              <a:rPr lang="en-IE" dirty="0"/>
              <a:t>Plotting area, par()</a:t>
            </a:r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Features type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With type argument plot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583" y="2273781"/>
            <a:ext cx="5172797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/>
              <a:t>Points, lines and colours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Points type : </a:t>
            </a:r>
            <a:r>
              <a:rPr lang="en-IE" dirty="0" err="1"/>
              <a:t>pch</a:t>
            </a:r>
            <a:r>
              <a:rPr lang="en-IE" dirty="0"/>
              <a:t> =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/>
              <a:t>Color</a:t>
            </a:r>
            <a:r>
              <a:rPr lang="en-IE" dirty="0"/>
              <a:t> : col =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2447" y="1653532"/>
            <a:ext cx="2450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 err="1"/>
              <a:t>bg</a:t>
            </a:r>
            <a:r>
              <a:rPr lang="en-IE" sz="1200" dirty="0"/>
              <a:t> = ‘contour </a:t>
            </a:r>
            <a:r>
              <a:rPr lang="en-IE" sz="1200" dirty="0" err="1"/>
              <a:t>color</a:t>
            </a:r>
            <a:r>
              <a:rPr lang="en-IE" sz="12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More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/>
              <a:t>You can insert legends with legend()</a:t>
            </a:r>
          </a:p>
          <a:p>
            <a:endParaRPr lang="en-IE" dirty="0"/>
          </a:p>
          <a:p>
            <a:r>
              <a:rPr lang="en-IE" dirty="0"/>
              <a:t>Add text to the plot using</a:t>
            </a:r>
          </a:p>
          <a:p>
            <a:pPr lvl="1"/>
            <a:r>
              <a:rPr lang="en-IE" dirty="0"/>
              <a:t>text()</a:t>
            </a:r>
          </a:p>
          <a:p>
            <a:pPr lvl="1"/>
            <a:r>
              <a:rPr lang="en-IE" dirty="0" err="1"/>
              <a:t>mtext</a:t>
            </a:r>
            <a:r>
              <a:rPr lang="en-IE" dirty="0"/>
              <a:t>()</a:t>
            </a:r>
          </a:p>
          <a:p>
            <a:pPr lvl="1"/>
            <a:endParaRPr lang="en-IE" dirty="0"/>
          </a:p>
          <a:p>
            <a:r>
              <a:rPr lang="en-IE" dirty="0"/>
              <a:t>Create custom axes</a:t>
            </a:r>
          </a:p>
          <a:p>
            <a:pPr lvl="1"/>
            <a:r>
              <a:rPr lang="en-IE" dirty="0"/>
              <a:t>Set axes = FALSE in plot() or </a:t>
            </a:r>
            <a:r>
              <a:rPr lang="en-IE" dirty="0" err="1"/>
              <a:t>boxplot</a:t>
            </a:r>
            <a:r>
              <a:rPr lang="en-IE" dirty="0"/>
              <a:t>() or ...</a:t>
            </a:r>
          </a:p>
          <a:p>
            <a:pPr lvl="1"/>
            <a:r>
              <a:rPr lang="en-IE" dirty="0"/>
              <a:t>Draw your custom axes using axis()</a:t>
            </a:r>
          </a:p>
          <a:p>
            <a:pPr lvl="1"/>
            <a:endParaRPr lang="en-IE" dirty="0"/>
          </a:p>
          <a:p>
            <a:r>
              <a:rPr lang="en-IE" dirty="0"/>
              <a:t>Add curves, lines, other points</a:t>
            </a:r>
          </a:p>
          <a:p>
            <a:pPr lvl="1"/>
            <a:r>
              <a:rPr lang="en-IE" dirty="0"/>
              <a:t>lines()</a:t>
            </a:r>
          </a:p>
          <a:p>
            <a:pPr lvl="1"/>
            <a:r>
              <a:rPr lang="en-IE" dirty="0" err="1"/>
              <a:t>abline</a:t>
            </a:r>
            <a:r>
              <a:rPr lang="en-IE" dirty="0"/>
              <a:t>()</a:t>
            </a:r>
          </a:p>
          <a:p>
            <a:pPr lvl="1"/>
            <a:r>
              <a:rPr lang="en-IE" dirty="0"/>
              <a:t>curve()</a:t>
            </a:r>
          </a:p>
          <a:p>
            <a:pPr lvl="1"/>
            <a:r>
              <a:rPr lang="en-IE" dirty="0"/>
              <a:t>points()</a:t>
            </a:r>
          </a:p>
          <a:p>
            <a:pPr lvl="1"/>
            <a:endParaRPr lang="en-IE" dirty="0"/>
          </a:p>
          <a:p>
            <a:r>
              <a:rPr lang="en-IE" dirty="0"/>
              <a:t>Find the coordinates of points using locator()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More features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5.2-1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2541" y="1825625"/>
            <a:ext cx="85711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Plot the length Vs weight of </a:t>
            </a:r>
          </a:p>
          <a:p>
            <a:pPr marL="457200" lvl="1" indent="0">
              <a:buNone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fish from the Moy river with small points, limit weight axis to 10 </a:t>
            </a:r>
            <a:r>
              <a:rPr lang="en-IE" sz="1800" dirty="0"/>
              <a:t>(see </a:t>
            </a:r>
            <a:r>
              <a:rPr lang="en-IE" sz="1800" dirty="0" err="1"/>
              <a:t>pch</a:t>
            </a:r>
            <a:r>
              <a:rPr lang="en-IE" sz="1800" dirty="0"/>
              <a:t> and </a:t>
            </a:r>
            <a:r>
              <a:rPr lang="en-IE" sz="1800" dirty="0" err="1"/>
              <a:t>ylim</a:t>
            </a:r>
            <a:r>
              <a:rPr lang="en-IE" sz="1800" dirty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Show us your artsy side, play with the arguments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all fish with a different </a:t>
            </a:r>
            <a:r>
              <a:rPr lang="en-IE" dirty="0" err="1"/>
              <a:t>color</a:t>
            </a:r>
            <a:r>
              <a:rPr lang="en-IE" dirty="0"/>
              <a:t> per river (see col argument, use river data as numeric)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138" y="1560111"/>
            <a:ext cx="7886700" cy="2852737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1.2 R Basic</a:t>
            </a:r>
            <a:br>
              <a:rPr lang="en-IE" sz="5400" dirty="0"/>
            </a:br>
            <a:r>
              <a:rPr lang="en-IE" sz="3100" dirty="0"/>
              <a:t>Console</a:t>
            </a:r>
            <a:br>
              <a:rPr lang="en-IE" sz="3100" dirty="0"/>
            </a:br>
            <a:r>
              <a:rPr lang="en-IE" sz="3100" dirty="0"/>
              <a:t>Variables</a:t>
            </a:r>
            <a:br>
              <a:rPr lang="en-IE" sz="3100" dirty="0"/>
            </a:br>
            <a:r>
              <a:rPr lang="en-IE" sz="3100" dirty="0"/>
              <a:t>Scripts</a:t>
            </a:r>
            <a:br>
              <a:rPr lang="en-IE" sz="3100" dirty="0"/>
            </a:br>
            <a:r>
              <a:rPr lang="en-IE" sz="3100" dirty="0"/>
              <a:t>Functions</a:t>
            </a:r>
            <a:br>
              <a:rPr lang="en-IE" sz="3100" dirty="0"/>
            </a:br>
            <a:r>
              <a:rPr lang="en-IE" sz="3100" dirty="0" err="1"/>
              <a:t>Rstudio</a:t>
            </a:r>
            <a:br>
              <a:rPr lang="en-IE" sz="3100" dirty="0"/>
            </a:br>
            <a:r>
              <a:rPr lang="en-IE" sz="3100" dirty="0"/>
              <a:t>Good practices</a:t>
            </a:r>
          </a:p>
        </p:txBody>
      </p:sp>
    </p:spTree>
    <p:extLst>
      <p:ext uri="{BB962C8B-B14F-4D97-AF65-F5344CB8AC3E}">
        <p14:creationId xmlns:p14="http://schemas.microsoft.com/office/powerpoint/2010/main" val="15535157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1" y="1709739"/>
            <a:ext cx="8877992" cy="2852737"/>
          </a:xfrm>
        </p:spPr>
        <p:txBody>
          <a:bodyPr/>
          <a:lstStyle/>
          <a:p>
            <a:r>
              <a:rPr lang="en-IE" dirty="0"/>
              <a:t>5.3 Global graphics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par()</a:t>
            </a:r>
          </a:p>
        </p:txBody>
      </p:sp>
    </p:spTree>
    <p:extLst>
      <p:ext uri="{BB962C8B-B14F-4D97-AF65-F5344CB8AC3E}">
        <p14:creationId xmlns:p14="http://schemas.microsoft.com/office/powerpoint/2010/main" val="3852048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par(), global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173" y="2420923"/>
            <a:ext cx="865163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sz="3600" dirty="0"/>
              <a:t>To query graphical parameters</a:t>
            </a:r>
          </a:p>
          <a:p>
            <a:pPr algn="ctr"/>
            <a:endParaRPr lang="en-IE" sz="3600" dirty="0"/>
          </a:p>
          <a:p>
            <a:pPr marL="0" indent="0" algn="ctr">
              <a:buNone/>
            </a:pPr>
            <a:r>
              <a:rPr lang="en-IE" sz="3600" dirty="0"/>
              <a:t>Sets parameters </a:t>
            </a:r>
            <a:r>
              <a:rPr lang="en-IE" sz="3600" dirty="0">
                <a:solidFill>
                  <a:srgbClr val="FF0000"/>
                </a:solidFill>
              </a:rPr>
              <a:t>for all subsequent graphics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par(), split graph window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523149"/>
            <a:ext cx="8651630" cy="4351338"/>
          </a:xfrm>
        </p:spPr>
        <p:txBody>
          <a:bodyPr/>
          <a:lstStyle/>
          <a:p>
            <a:r>
              <a:rPr lang="en-IE" dirty="0"/>
              <a:t>2 argument to specify number of row and colons</a:t>
            </a:r>
          </a:p>
          <a:p>
            <a:pPr lvl="1"/>
            <a:r>
              <a:rPr lang="en-IE" dirty="0" err="1"/>
              <a:t>mfcol</a:t>
            </a:r>
            <a:r>
              <a:rPr lang="en-IE" dirty="0"/>
              <a:t> : fill by columns</a:t>
            </a:r>
          </a:p>
          <a:p>
            <a:pPr lvl="1"/>
            <a:r>
              <a:rPr lang="en-IE" dirty="0" err="1"/>
              <a:t>mfrow</a:t>
            </a:r>
            <a:r>
              <a:rPr lang="en-IE" dirty="0"/>
              <a:t> : fill by row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20725925">
            <a:off x="4949373" y="22352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>
                <a:solidFill>
                  <a:srgbClr val="FF0000"/>
                </a:solidFill>
              </a:rPr>
              <a:t>Pick one 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97" y="3190812"/>
            <a:ext cx="1916031" cy="3011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627" y="3069183"/>
            <a:ext cx="5493063" cy="325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443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par(), margins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325563"/>
            <a:ext cx="865163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IE" dirty="0"/>
              <a:t>inner margin: mar()</a:t>
            </a:r>
          </a:p>
          <a:p>
            <a:pPr marL="457200" lvl="1" indent="0">
              <a:buNone/>
            </a:pPr>
            <a:r>
              <a:rPr lang="en-IE" dirty="0"/>
              <a:t>outer margins: and </a:t>
            </a:r>
            <a:r>
              <a:rPr lang="en-IE" dirty="0" err="1"/>
              <a:t>oma</a:t>
            </a:r>
            <a:r>
              <a:rPr lang="en-IE" dirty="0"/>
              <a:t>()</a:t>
            </a:r>
          </a:p>
          <a:p>
            <a:pPr marL="457200" lvl="1" indent="0">
              <a:buNone/>
            </a:pPr>
            <a:r>
              <a:rPr lang="en-IE" dirty="0"/>
              <a:t>4 values each, start  from bottom and clockwise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41254" y="3975242"/>
            <a:ext cx="2280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http://rgraphics.limnology.wisc.edu/rmargins_sf.php</a:t>
            </a:r>
          </a:p>
        </p:txBody>
      </p:sp>
      <p:pic>
        <p:nvPicPr>
          <p:cNvPr id="8" name="Picture 2" descr="Résultat de recherche d'images pour &quot;R p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5" y="2651125"/>
            <a:ext cx="4098017" cy="409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1381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5.3-1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6438" y="1825625"/>
            <a:ext cx="8857561" cy="4351338"/>
          </a:xfrm>
        </p:spPr>
        <p:txBody>
          <a:bodyPr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x11() to create new graph windows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argument </a:t>
            </a:r>
            <a:r>
              <a:rPr lang="en-IE" dirty="0" err="1"/>
              <a:t>mfrow</a:t>
            </a:r>
            <a:r>
              <a:rPr lang="en-IE" dirty="0"/>
              <a:t> of par() to allow for 3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argument </a:t>
            </a:r>
            <a:r>
              <a:rPr lang="en-IE" dirty="0" err="1"/>
              <a:t>oma</a:t>
            </a:r>
            <a:r>
              <a:rPr lang="en-IE" dirty="0"/>
              <a:t> of par() to make really small outer margins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Add 3 graphics on the figure panel (your choice)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that panel as a .pdf file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/>
              <a:t>More on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55000" lnSpcReduction="20000"/>
          </a:bodyPr>
          <a:lstStyle/>
          <a:p>
            <a:r>
              <a:rPr lang="en-IE" dirty="0" err="1"/>
              <a:t>ggplot</a:t>
            </a:r>
            <a:r>
              <a:rPr lang="en-IE" dirty="0"/>
              <a:t> </a:t>
            </a:r>
          </a:p>
          <a:p>
            <a:pPr lvl="1"/>
            <a:r>
              <a:rPr lang="en-IE" dirty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https://bigfish.joomla.com/meetings</a:t>
            </a:r>
            <a:endParaRPr lang="en-IE" dirty="0"/>
          </a:p>
          <a:p>
            <a:pPr lvl="1"/>
            <a:r>
              <a:rPr lang="en-IE" dirty="0">
                <a:hlinkClick r:id="rId3"/>
              </a:rPr>
              <a:t>http://www.cookbook-r.com/Graphs/Axes_(ggplot2)/</a:t>
            </a:r>
            <a:endParaRPr lang="en-IE" dirty="0"/>
          </a:p>
          <a:p>
            <a:pPr lvl="1"/>
            <a:r>
              <a:rPr lang="en-IE" dirty="0"/>
              <a:t>Extra code folder</a:t>
            </a:r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/>
              <a:t>maps : see Hans course </a:t>
            </a:r>
            <a:r>
              <a:rPr lang="en-IE" dirty="0">
                <a:hlinkClick r:id="rId2"/>
              </a:rPr>
              <a:t>https://bigfish.joomla.com/meetings</a:t>
            </a:r>
            <a:endParaRPr lang="en-IE" dirty="0"/>
          </a:p>
          <a:p>
            <a:endParaRPr lang="en-IE" dirty="0">
              <a:hlinkClick r:id="rId4"/>
            </a:endParaRPr>
          </a:p>
          <a:p>
            <a:r>
              <a:rPr lang="en-IE" dirty="0">
                <a:hlinkClick r:id="rId4"/>
              </a:rPr>
              <a:t>http://girke.bioinformatics.ucr.edu/GEN242/vignettes/15_Rgraphics/Rgraphics.html</a:t>
            </a:r>
            <a:endParaRPr lang="en-IE" dirty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http://www.r-graph-gallery.com/</a:t>
            </a:r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/>
              <a:t>6. Repetitive &amp; conditional tasks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/>
              <a:t>How to avoid loops, well because they are </a:t>
            </a:r>
          </a:p>
          <a:p>
            <a:r>
              <a:rPr lang="en-IE" dirty="0"/>
              <a:t>	- slow (not always the case)</a:t>
            </a:r>
          </a:p>
          <a:p>
            <a:r>
              <a:rPr lang="en-IE" dirty="0"/>
              <a:t>	- because they are more complicated to write</a:t>
            </a:r>
          </a:p>
          <a:p>
            <a:r>
              <a:rPr lang="en-IE" dirty="0"/>
              <a:t>How to make loops when you have no choice</a:t>
            </a:r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/>
              <a:t>6.1 Applying the same function</a:t>
            </a:r>
            <a:br>
              <a:rPr lang="en-IE" sz="5400" dirty="0"/>
            </a:br>
            <a:r>
              <a:rPr lang="en-IE" sz="2800" dirty="0"/>
              <a:t>- over one dimension of a matrix/</a:t>
            </a:r>
            <a:r>
              <a:rPr lang="en-IE" sz="2800" dirty="0" err="1"/>
              <a:t>dataframe</a:t>
            </a:r>
            <a:r>
              <a:rPr lang="en-IE" sz="2800" dirty="0"/>
              <a:t>/array, apply()</a:t>
            </a:r>
            <a:br>
              <a:rPr lang="en-IE" sz="2800" dirty="0"/>
            </a:br>
            <a:r>
              <a:rPr lang="en-IE" sz="2800" dirty="0"/>
              <a:t>- by factor levels on a vector, matrix, </a:t>
            </a:r>
            <a:r>
              <a:rPr lang="en-IE" sz="2800" dirty="0" err="1"/>
              <a:t>dataframe</a:t>
            </a:r>
            <a:r>
              <a:rPr lang="en-IE" sz="2800" dirty="0"/>
              <a:t>, </a:t>
            </a:r>
            <a:r>
              <a:rPr lang="en-IE" sz="2800" dirty="0" err="1"/>
              <a:t>tapply</a:t>
            </a:r>
            <a:r>
              <a:rPr lang="en-IE" sz="2800" dirty="0"/>
              <a:t> &amp; by() </a:t>
            </a:r>
            <a:br>
              <a:rPr lang="en-IE" sz="2800" dirty="0"/>
            </a:br>
            <a:br>
              <a:rPr lang="en-IE" sz="2800" dirty="0"/>
            </a:br>
            <a:r>
              <a:rPr lang="en-IE" sz="2000" dirty="0"/>
              <a:t>(over elements of a list, </a:t>
            </a:r>
            <a:r>
              <a:rPr lang="en-IE" sz="2000" dirty="0" err="1"/>
              <a:t>sapply</a:t>
            </a:r>
            <a:r>
              <a:rPr lang="en-IE" sz="2000" dirty="0"/>
              <a:t>() and </a:t>
            </a:r>
            <a:r>
              <a:rPr lang="en-IE" sz="2000" dirty="0" err="1"/>
              <a:t>lapply</a:t>
            </a:r>
            <a:r>
              <a:rPr lang="en-IE" sz="2000" dirty="0"/>
              <a:t>(), see extras section) </a:t>
            </a:r>
            <a:br>
              <a:rPr lang="en-IE" sz="5400" dirty="0"/>
            </a:br>
            <a:r>
              <a:rPr lang="en-IE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956592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/>
              <a:t>Applying across dimensions : apply()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357793"/>
            <a:ext cx="8515350" cy="4351338"/>
          </a:xfrm>
        </p:spPr>
        <p:txBody>
          <a:bodyPr/>
          <a:lstStyle/>
          <a:p>
            <a:r>
              <a:rPr lang="en-IE" dirty="0"/>
              <a:t>To perform an operation by rows or columns of matrix/</a:t>
            </a:r>
            <a:r>
              <a:rPr lang="en-IE" dirty="0" err="1"/>
              <a:t>dataframe</a:t>
            </a:r>
            <a:r>
              <a:rPr lang="en-IE" dirty="0"/>
              <a:t>/array</a:t>
            </a:r>
          </a:p>
          <a:p>
            <a:endParaRPr lang="en-IE" dirty="0"/>
          </a:p>
          <a:p>
            <a:r>
              <a:rPr lang="en-IE" dirty="0"/>
              <a:t>For instance to get quantiles by rows</a:t>
            </a:r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>
                <a:solidFill>
                  <a:prstClr val="black"/>
                </a:solidFill>
              </a:rPr>
              <a:t>x, the data you want to use</a:t>
            </a:r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>
                <a:solidFill>
                  <a:prstClr val="black"/>
                </a:solidFill>
              </a:rPr>
              <a:t>1 for rows and 2 for columns</a:t>
            </a:r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>
                <a:solidFill>
                  <a:prstClr val="black"/>
                </a:solidFill>
              </a:rPr>
              <a:t>The function you want to use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>
                <a:solidFill>
                  <a:prstClr val="black"/>
                </a:solidFill>
              </a:rPr>
              <a:t>Argument linked to quantile()</a:t>
            </a:r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059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 functions by factor(s)</a:t>
            </a:r>
            <a:br>
              <a:rPr lang="en-IE" dirty="0"/>
            </a:br>
            <a:r>
              <a:rPr lang="en-IE" dirty="0" err="1"/>
              <a:t>tapply</a:t>
            </a:r>
            <a:r>
              <a:rPr lang="en-IE" dirty="0"/>
              <a:t>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1" y="1664262"/>
            <a:ext cx="9019309" cy="4351338"/>
          </a:xfrm>
        </p:spPr>
        <p:txBody>
          <a:bodyPr/>
          <a:lstStyle/>
          <a:p>
            <a:r>
              <a:rPr lang="en-IE" sz="2400" dirty="0"/>
              <a:t>Applies function on vectors only (X argument) </a:t>
            </a:r>
          </a:p>
          <a:p>
            <a:endParaRPr lang="en-IE" sz="2400" dirty="0"/>
          </a:p>
          <a:p>
            <a:r>
              <a:rPr lang="en-IE" sz="2400" dirty="0"/>
              <a:t>Factor or combination of factors entered as list (INDEX argument)</a:t>
            </a:r>
          </a:p>
          <a:p>
            <a:endParaRPr lang="en-IE" sz="2400" dirty="0"/>
          </a:p>
          <a:p>
            <a:r>
              <a:rPr lang="en-IE" sz="2400" dirty="0"/>
              <a:t>function to use, no () (FUN argument)</a:t>
            </a:r>
          </a:p>
          <a:p>
            <a:endParaRPr lang="en-IE" sz="2400" dirty="0"/>
          </a:p>
          <a:p>
            <a:r>
              <a:rPr lang="en-IE" sz="2400" dirty="0"/>
              <a:t>Produces matrix type output</a:t>
            </a:r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0103" y="5144217"/>
            <a:ext cx="6811716" cy="102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1149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What’s R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13540"/>
            <a:ext cx="8331200" cy="3263504"/>
          </a:xfrm>
        </p:spPr>
        <p:txBody>
          <a:bodyPr>
            <a:normAutofit fontScale="77500" lnSpcReduction="20000"/>
          </a:bodyPr>
          <a:lstStyle/>
          <a:p>
            <a:r>
              <a:rPr lang="en-IE" dirty="0"/>
              <a:t>Open source programming language for statistical computing</a:t>
            </a:r>
          </a:p>
          <a:p>
            <a:endParaRPr lang="en-IE" dirty="0"/>
          </a:p>
          <a:p>
            <a:r>
              <a:rPr lang="en-IE" dirty="0"/>
              <a:t>Derived from S developed in 1993 by the Bell Labs and John Chalmers</a:t>
            </a:r>
          </a:p>
          <a:p>
            <a:endParaRPr lang="en-IE" dirty="0"/>
          </a:p>
          <a:p>
            <a:r>
              <a:rPr lang="en-IE" dirty="0"/>
              <a:t>Creators :  </a:t>
            </a:r>
            <a:r>
              <a:rPr lang="en-IE" dirty="0">
                <a:hlinkClick r:id="rId2" tooltip="Ross Ihaka"/>
              </a:rPr>
              <a:t>Ross Ihaka</a:t>
            </a:r>
            <a:r>
              <a:rPr lang="en-IE" dirty="0"/>
              <a:t> and </a:t>
            </a:r>
            <a:r>
              <a:rPr lang="en-IE" dirty="0">
                <a:hlinkClick r:id="rId3" tooltip="Robert Gentleman (statistician)"/>
              </a:rPr>
              <a:t>Robert Gentleman</a:t>
            </a:r>
            <a:r>
              <a:rPr lang="en-IE" dirty="0"/>
              <a:t> (</a:t>
            </a:r>
            <a:r>
              <a:rPr lang="en-IE" dirty="0">
                <a:hlinkClick r:id="rId4"/>
              </a:rPr>
              <a:t>University of Auckland</a:t>
            </a:r>
            <a:endParaRPr lang="en-IE" dirty="0"/>
          </a:p>
          <a:p>
            <a:endParaRPr lang="en-IE" dirty="0"/>
          </a:p>
          <a:p>
            <a:r>
              <a:rPr lang="en-IE" dirty="0"/>
              <a:t>Project start in 1992, first release 1995, first stable version in 2000</a:t>
            </a:r>
          </a:p>
          <a:p>
            <a:endParaRPr lang="en-IE" dirty="0"/>
          </a:p>
          <a:p>
            <a:r>
              <a:rPr lang="en-IE" dirty="0"/>
              <a:t>Available at </a:t>
            </a:r>
            <a:r>
              <a:rPr lang="en-IE" dirty="0">
                <a:hlinkClick r:id="rId5"/>
              </a:rPr>
              <a:t>https://www.r-project.org/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Applying functions by factor(s)</a:t>
            </a:r>
            <a:br>
              <a:rPr lang="en-IE" dirty="0"/>
            </a:br>
            <a:r>
              <a:rPr lang="en-IE" dirty="0"/>
              <a:t>by()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61" y="1905000"/>
            <a:ext cx="8377129" cy="4795195"/>
          </a:xfrm>
        </p:spPr>
        <p:txBody>
          <a:bodyPr/>
          <a:lstStyle/>
          <a:p>
            <a:r>
              <a:rPr lang="en-IE" sz="2400" dirty="0"/>
              <a:t>Can be used on </a:t>
            </a:r>
            <a:r>
              <a:rPr lang="en-IE" sz="2400" dirty="0" err="1"/>
              <a:t>dataframe</a:t>
            </a:r>
            <a:r>
              <a:rPr lang="en-IE" sz="2400" dirty="0"/>
              <a:t> </a:t>
            </a:r>
            <a:r>
              <a:rPr lang="en-IE" sz="1600" dirty="0">
                <a:solidFill>
                  <a:srgbClr val="C00000"/>
                </a:solidFill>
              </a:rPr>
              <a:t>(and lists)</a:t>
            </a:r>
          </a:p>
          <a:p>
            <a:endParaRPr lang="en-IE" sz="1600" dirty="0">
              <a:solidFill>
                <a:srgbClr val="C00000"/>
              </a:solidFill>
            </a:endParaRPr>
          </a:p>
          <a:p>
            <a:r>
              <a:rPr lang="en-IE" sz="2400" dirty="0"/>
              <a:t>Outputs of type list</a:t>
            </a:r>
          </a:p>
          <a:p>
            <a:endParaRPr lang="en-IE" sz="1600" dirty="0">
              <a:solidFill>
                <a:srgbClr val="C00000"/>
              </a:solidFill>
            </a:endParaRPr>
          </a:p>
          <a:p>
            <a:r>
              <a:rPr lang="en-IE" sz="2400" dirty="0"/>
              <a:t>Allows functions </a:t>
            </a:r>
          </a:p>
          <a:p>
            <a:pPr lvl="1"/>
            <a:r>
              <a:rPr lang="en-IE" sz="1800" dirty="0"/>
              <a:t>More complicated and customized</a:t>
            </a:r>
            <a:endParaRPr lang="en-IE" sz="1800" dirty="0">
              <a:solidFill>
                <a:srgbClr val="C00000"/>
              </a:solidFill>
            </a:endParaRPr>
          </a:p>
          <a:p>
            <a:pPr lvl="1"/>
            <a:r>
              <a:rPr lang="en-IE" sz="1800" dirty="0"/>
              <a:t>Returning outputs base on several columns of the </a:t>
            </a:r>
            <a:r>
              <a:rPr lang="en-IE" sz="1800" dirty="0" err="1"/>
              <a:t>dataframe</a:t>
            </a:r>
            <a:r>
              <a:rPr lang="en-IE" sz="1800" dirty="0"/>
              <a:t> </a:t>
            </a:r>
          </a:p>
          <a:p>
            <a:pPr lvl="1"/>
            <a:endParaRPr lang="en-IE" sz="1800" dirty="0"/>
          </a:p>
          <a:p>
            <a:pPr lvl="1"/>
            <a:endParaRPr lang="en-IE" sz="1800" dirty="0"/>
          </a:p>
          <a:p>
            <a:pPr marL="457200" lvl="1" indent="0" algn="ctr">
              <a:buNone/>
            </a:pPr>
            <a:r>
              <a:rPr lang="en-IE" sz="3200" dirty="0">
                <a:solidFill>
                  <a:srgbClr val="C00000"/>
                </a:solidFill>
              </a:rPr>
              <a:t>See extras section</a:t>
            </a:r>
            <a:endParaRPr lang="en-IE" sz="3200" dirty="0"/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283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610601" cy="994172"/>
          </a:xfrm>
        </p:spPr>
        <p:txBody>
          <a:bodyPr>
            <a:normAutofit fontScale="90000"/>
          </a:bodyPr>
          <a:lstStyle/>
          <a:p>
            <a:r>
              <a:rPr lang="en-IE" dirty="0"/>
              <a:t>Including ‘applied functions’ arguments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7650" y="1241731"/>
            <a:ext cx="8801099" cy="3627724"/>
          </a:xfrm>
        </p:spPr>
        <p:txBody>
          <a:bodyPr>
            <a:normAutofit/>
          </a:bodyPr>
          <a:lstStyle/>
          <a:p>
            <a:r>
              <a:rPr lang="en-IE" dirty="0"/>
              <a:t>When specifying FUN / MARGIN, you may need to include further arguments </a:t>
            </a:r>
          </a:p>
          <a:p>
            <a:endParaRPr lang="en-IE" dirty="0"/>
          </a:p>
          <a:p>
            <a:r>
              <a:rPr lang="en-IE" dirty="0"/>
              <a:t>You add that / those argument within apply(), by()…</a:t>
            </a:r>
          </a:p>
          <a:p>
            <a:endParaRPr lang="en-IE" dirty="0"/>
          </a:p>
          <a:p>
            <a:r>
              <a:rPr lang="en-IE" dirty="0"/>
              <a:t>Example, for dealing with NA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64" y="4555575"/>
            <a:ext cx="6757192" cy="1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075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6.1-1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957827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Subset salmon data for columns year, weight, length &amp; </a:t>
            </a:r>
            <a:r>
              <a:rPr lang="en-IE" dirty="0" err="1"/>
              <a:t>julian.day</a:t>
            </a:r>
            <a:r>
              <a:rPr lang="en-IE" dirty="0"/>
              <a:t> and store as </a:t>
            </a:r>
            <a:r>
              <a:rPr lang="en-IE" dirty="0" err="1"/>
              <a:t>salmon.num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apply() to calculate the mean of the columns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apply() to compute quantiles 0.2, 0.4, 0.6, 0.8 </a:t>
            </a:r>
          </a:p>
          <a:p>
            <a:pPr marL="457200" lvl="1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Calculate mean size of fish by (use </a:t>
            </a:r>
            <a:r>
              <a:rPr lang="en-IE" dirty="0" err="1"/>
              <a:t>tapply</a:t>
            </a:r>
            <a:r>
              <a:rPr lang="en-IE" dirty="0"/>
              <a:t>())</a:t>
            </a:r>
          </a:p>
          <a:p>
            <a:pPr marL="971550" lvl="1" indent="-514350"/>
            <a:r>
              <a:rPr lang="en-IE" dirty="0"/>
              <a:t>year</a:t>
            </a:r>
          </a:p>
          <a:p>
            <a:pPr marL="971550" lvl="1" indent="-514350"/>
            <a:r>
              <a:rPr lang="en-IE" dirty="0"/>
              <a:t>year and sea age</a:t>
            </a:r>
          </a:p>
          <a:p>
            <a:pPr marL="971550" lvl="1" indent="-514350"/>
            <a:endParaRPr lang="en-IE" dirty="0"/>
          </a:p>
          <a:p>
            <a:pPr marL="514350" indent="-514350"/>
            <a:endParaRPr lang="en-IE" dirty="0"/>
          </a:p>
          <a:p>
            <a:pPr marL="971550" lvl="1" indent="-514350"/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9937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/>
              <a:t>6.2 loops</a:t>
            </a:r>
            <a:br>
              <a:rPr lang="en-IE" sz="5400" dirty="0"/>
            </a:br>
            <a:r>
              <a:rPr lang="en-IE" sz="2800" dirty="0"/>
              <a:t>- for() loop, performs instruction for given number time</a:t>
            </a:r>
            <a:br>
              <a:rPr lang="en-IE" sz="2800" dirty="0"/>
            </a:br>
            <a:r>
              <a:rPr lang="en-IE" sz="2800" dirty="0"/>
              <a:t>- nesting loops</a:t>
            </a:r>
            <a:br>
              <a:rPr lang="en-IE" sz="2800" dirty="0"/>
            </a:br>
            <a:r>
              <a:rPr lang="en-IE" sz="2800" dirty="0"/>
              <a:t>- if(), for conditional tasks, not a loop but part of nested loops</a:t>
            </a:r>
            <a:br>
              <a:rPr lang="en-IE" sz="2800" dirty="0"/>
            </a:br>
            <a:br>
              <a:rPr lang="en-IE" sz="2800" dirty="0"/>
            </a:br>
            <a:r>
              <a:rPr lang="en-IE" sz="2800" dirty="0"/>
              <a:t>(</a:t>
            </a:r>
            <a:r>
              <a:rPr lang="en-IE" sz="2000" dirty="0"/>
              <a:t>while() loop, perform instructions while condition is satisfied, see extras section)</a:t>
            </a:r>
            <a:br>
              <a:rPr lang="en-IE" sz="2000" dirty="0"/>
            </a:br>
            <a:br>
              <a:rPr lang="en-IE" sz="5400" dirty="0"/>
            </a:br>
            <a:r>
              <a:rPr lang="en-IE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57894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for() loops,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6" y="1209822"/>
            <a:ext cx="8708253" cy="4474182"/>
          </a:xfrm>
        </p:spPr>
        <p:txBody>
          <a:bodyPr>
            <a:normAutofit/>
          </a:bodyPr>
          <a:lstStyle/>
          <a:p>
            <a:r>
              <a:rPr lang="en-IE" dirty="0"/>
              <a:t>To repeat a task for a determined number of iterations</a:t>
            </a:r>
          </a:p>
          <a:p>
            <a:endParaRPr lang="en-IE" dirty="0"/>
          </a:p>
          <a:p>
            <a:r>
              <a:rPr lang="en-IE" dirty="0"/>
              <a:t>Uses counters such as </a:t>
            </a:r>
            <a:r>
              <a:rPr lang="en-IE" dirty="0">
                <a:solidFill>
                  <a:srgbClr val="FF0000"/>
                </a:solidFill>
              </a:rPr>
              <a:t>‘</a:t>
            </a:r>
            <a:r>
              <a:rPr lang="en-IE" b="1" dirty="0" err="1">
                <a:solidFill>
                  <a:srgbClr val="FF0000"/>
                </a:solidFill>
              </a:rPr>
              <a:t>i</a:t>
            </a:r>
            <a:r>
              <a:rPr lang="en-IE" b="1" dirty="0">
                <a:solidFill>
                  <a:srgbClr val="FF0000"/>
                </a:solidFill>
              </a:rPr>
              <a:t> in 1:n’ </a:t>
            </a:r>
            <a:r>
              <a:rPr lang="en-IE" b="1" dirty="0"/>
              <a:t>(</a:t>
            </a:r>
            <a:r>
              <a:rPr lang="en-IE" b="1" dirty="0" err="1"/>
              <a:t>i</a:t>
            </a:r>
            <a:r>
              <a:rPr lang="en-IE" b="1" dirty="0"/>
              <a:t> follows a sequence)</a:t>
            </a:r>
          </a:p>
          <a:p>
            <a:endParaRPr lang="en-IE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Example</a:t>
            </a:r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916" y="4404360"/>
            <a:ext cx="2326691" cy="22250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55870" y="4823202"/>
            <a:ext cx="1722120" cy="274320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14997" y="4691052"/>
            <a:ext cx="210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prstClr val="black"/>
                </a:solidFill>
              </a:rPr>
              <a:t>print() needed to display values inside loop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35" y="2889551"/>
            <a:ext cx="6486251" cy="106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718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for() loops, when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/>
              <a:t>You have to repeat an operation several times (&gt; 3 - 5)</a:t>
            </a:r>
          </a:p>
          <a:p>
            <a:pPr lvl="1"/>
            <a:r>
              <a:rPr lang="en-IE" dirty="0"/>
              <a:t>Build series</a:t>
            </a:r>
          </a:p>
          <a:p>
            <a:endParaRPr lang="en-IE" dirty="0"/>
          </a:p>
          <a:p>
            <a:endParaRPr lang="en-IE" dirty="0"/>
          </a:p>
          <a:p>
            <a:pPr lvl="1"/>
            <a:r>
              <a:rPr lang="en-IE" dirty="0"/>
              <a:t>Loop over dimension(s) of data frame / matrix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>
                <a:solidFill>
                  <a:srgbClr val="FF0000"/>
                </a:solidFill>
              </a:rPr>
              <a:t>You can’t use vectorization </a:t>
            </a:r>
            <a:r>
              <a:rPr lang="en-IE" dirty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/>
          <a:srcRect b="35081"/>
          <a:stretch/>
        </p:blipFill>
        <p:spPr>
          <a:xfrm>
            <a:off x="938147" y="5779664"/>
            <a:ext cx="2335649" cy="630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/>
          <a:srcRect t="72159" r="43131" b="1319"/>
          <a:stretch/>
        </p:blipFill>
        <p:spPr>
          <a:xfrm>
            <a:off x="4770081" y="5887901"/>
            <a:ext cx="2058552" cy="399027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21" y="2143258"/>
            <a:ext cx="3199177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267100"/>
            <a:ext cx="3810532" cy="44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538" y="3608788"/>
            <a:ext cx="4239561" cy="1181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490" y="3807602"/>
            <a:ext cx="3189401" cy="7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497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6.2-1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Create a for loop with </a:t>
            </a:r>
          </a:p>
          <a:p>
            <a:pPr marL="0" indent="0">
              <a:buNone/>
            </a:pPr>
            <a:r>
              <a:rPr lang="en-IE" dirty="0"/>
              <a:t> - a counter ‘a’ from 2 to 9 </a:t>
            </a:r>
          </a:p>
          <a:p>
            <a:pPr>
              <a:buFontTx/>
              <a:buChar char="-"/>
            </a:pPr>
            <a:r>
              <a:rPr lang="en-IE" dirty="0"/>
              <a:t>printing ‘a’</a:t>
            </a:r>
          </a:p>
          <a:p>
            <a:pPr>
              <a:buFontTx/>
              <a:buChar char="-"/>
            </a:pPr>
            <a:r>
              <a:rPr lang="en-IE" dirty="0"/>
              <a:t>printing ‘a + 3’ value</a:t>
            </a:r>
          </a:p>
          <a:p>
            <a:pPr>
              <a:buFontTx/>
              <a:buChar char="-"/>
            </a:pPr>
            <a:r>
              <a:rPr lang="en-IE" dirty="0"/>
              <a:t>printing ‘result = a + 3 value’, for instance ‘result = 5’ (use paste function)</a:t>
            </a:r>
          </a:p>
          <a:p>
            <a:pPr>
              <a:buFontTx/>
              <a:buChar char="-"/>
            </a:pPr>
            <a:r>
              <a:rPr lang="en-IE" dirty="0"/>
              <a:t>Store results into a vector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344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6.2-2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Save each river of the salmon data into a different ‘.txt’ file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Elements needed (uncover if struggling)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Extract a vector of unique river names ‘</a:t>
            </a:r>
            <a:r>
              <a:rPr lang="en-IE" dirty="0" err="1"/>
              <a:t>unique.rivers</a:t>
            </a:r>
            <a:r>
              <a:rPr lang="en-IE" dirty="0"/>
              <a:t>’</a:t>
            </a:r>
            <a:br>
              <a:rPr lang="en-IE" dirty="0"/>
            </a:br>
            <a:r>
              <a:rPr lang="en-IE" dirty="0"/>
              <a:t>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unique(…)</a:t>
            </a:r>
            <a:r>
              <a:rPr lang="en-IE" dirty="0"/>
              <a:t> 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levels(…)</a:t>
            </a:r>
            <a:r>
              <a:rPr lang="en-IE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Let’s create variable </a:t>
            </a:r>
            <a:r>
              <a:rPr lang="en-IE" dirty="0" err="1"/>
              <a:t>riv</a:t>
            </a:r>
            <a:r>
              <a:rPr lang="en-IE" dirty="0"/>
              <a:t> &lt;- </a:t>
            </a:r>
            <a:r>
              <a:rPr lang="en-IE" dirty="0" err="1"/>
              <a:t>unique.rivers</a:t>
            </a:r>
            <a:r>
              <a:rPr lang="en-IE" dirty="0"/>
              <a:t>[1]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Make a subset of data using ‘</a:t>
            </a:r>
            <a:r>
              <a:rPr lang="en-IE" dirty="0" err="1"/>
              <a:t>riv</a:t>
            </a:r>
            <a:r>
              <a:rPr lang="en-IE" dirty="0"/>
              <a:t>’ and salmon data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Create a file name using paste() function and ‘</a:t>
            </a:r>
            <a:r>
              <a:rPr lang="en-IE" dirty="0" err="1"/>
              <a:t>riv</a:t>
            </a:r>
            <a:r>
              <a:rPr lang="en-IE" dirty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Put everything into for a loop with </a:t>
            </a:r>
            <a:r>
              <a:rPr lang="en-IE" dirty="0" err="1"/>
              <a:t>riv</a:t>
            </a:r>
            <a:r>
              <a:rPr lang="en-IE" dirty="0"/>
              <a:t> as the counter</a:t>
            </a:r>
          </a:p>
          <a:p>
            <a:pPr marL="457200" lvl="1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640421" y="3554488"/>
            <a:ext cx="7680960" cy="2277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0242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Add conditional tasks with if()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/>
          </a:bodyPr>
          <a:lstStyle/>
          <a:p>
            <a:r>
              <a:rPr lang="en-IE" dirty="0"/>
              <a:t>To perform a task based on a condition / test</a:t>
            </a:r>
          </a:p>
          <a:p>
            <a:endParaRPr lang="en-IE" dirty="0"/>
          </a:p>
          <a:p>
            <a:r>
              <a:rPr lang="en-IE" dirty="0"/>
              <a:t>Usually within a for() loop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66" y="3073286"/>
            <a:ext cx="5226975" cy="2819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582" y="3854548"/>
            <a:ext cx="2231555" cy="119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807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Add conditional tasks with if()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158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Often you do a different task if condition not satisfied</a:t>
            </a:r>
          </a:p>
          <a:p>
            <a:pPr marL="0" indent="0" algn="ctr">
              <a:buNone/>
            </a:pPr>
            <a:r>
              <a:rPr lang="en-IE" dirty="0"/>
              <a:t>use </a:t>
            </a:r>
            <a:r>
              <a:rPr lang="en-IE" dirty="0">
                <a:solidFill>
                  <a:schemeClr val="accent2"/>
                </a:solidFill>
              </a:rPr>
              <a:t>else{}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06" y="2430443"/>
            <a:ext cx="5613795" cy="2181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99" y="5019578"/>
            <a:ext cx="1333686" cy="13908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643448" y="3673048"/>
            <a:ext cx="4705619" cy="8309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0632" y="3277883"/>
            <a:ext cx="179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>
                <a:solidFill>
                  <a:srgbClr val="ED7D31"/>
                </a:solidFill>
              </a:rPr>
              <a:t>Nothing between </a:t>
            </a:r>
          </a:p>
          <a:p>
            <a:r>
              <a:rPr lang="en-IE" sz="1600" dirty="0">
                <a:solidFill>
                  <a:srgbClr val="ED7D31"/>
                </a:solidFill>
              </a:rPr>
              <a:t>closure if{} and </a:t>
            </a:r>
          </a:p>
          <a:p>
            <a:r>
              <a:rPr lang="en-IE" sz="1600" dirty="0">
                <a:solidFill>
                  <a:srgbClr val="ED7D31"/>
                </a:solidFill>
              </a:rPr>
              <a:t>start else{}</a:t>
            </a:r>
          </a:p>
        </p:txBody>
      </p:sp>
    </p:spTree>
    <p:extLst>
      <p:ext uri="{BB962C8B-B14F-4D97-AF65-F5344CB8AC3E}">
        <p14:creationId xmlns:p14="http://schemas.microsoft.com/office/powerpoint/2010/main" val="3286282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/>
              <a:t>R cons &amp; 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5841546" cy="4045338"/>
          </a:xfrm>
        </p:spPr>
        <p:txBody>
          <a:bodyPr numCol="2">
            <a:normAutofit/>
          </a:bodyPr>
          <a:lstStyle/>
          <a:p>
            <a:r>
              <a:rPr lang="en-IE" sz="1800" dirty="0">
                <a:solidFill>
                  <a:schemeClr val="bg2">
                    <a:lumMod val="75000"/>
                  </a:schemeClr>
                </a:solidFill>
              </a:rPr>
              <a:t>Steep learning curve</a:t>
            </a:r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/>
              <a:t>No 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>
                <a:solidFill>
                  <a:srgbClr val="FF0000"/>
                </a:solidFill>
              </a:rPr>
              <a:t>A few syntactical curiosities</a:t>
            </a:r>
          </a:p>
          <a:p>
            <a:r>
              <a:rPr lang="en-IE" sz="1800" dirty="0">
                <a:solidFill>
                  <a:srgbClr val="FF0000"/>
                </a:solidFill>
              </a:rPr>
              <a:t>Syntax not always homogenous</a:t>
            </a:r>
          </a:p>
          <a:p>
            <a:r>
              <a:rPr lang="en-IE" sz="1800" dirty="0"/>
              <a:t>Does not compile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program’</a:t>
            </a:r>
          </a:p>
          <a:p>
            <a:r>
              <a:rPr lang="en-IE" sz="1800" dirty="0"/>
              <a:t>Developed for data oriented problems</a:t>
            </a:r>
          </a:p>
          <a:p>
            <a:r>
              <a:rPr lang="en-IE" sz="1800" dirty="0"/>
              <a:t>Developed by statisticians for statisticians</a:t>
            </a:r>
          </a:p>
          <a:p>
            <a:r>
              <a:rPr lang="en-IE" sz="1800" dirty="0"/>
              <a:t>High quality analysis</a:t>
            </a:r>
          </a:p>
          <a:p>
            <a:r>
              <a:rPr lang="en-IE" sz="1800" dirty="0"/>
              <a:t>Fortran, C (C++), python wrappers</a:t>
            </a:r>
          </a:p>
          <a:p>
            <a:r>
              <a:rPr lang="en-IE" sz="1800" dirty="0">
                <a:solidFill>
                  <a:srgbClr val="FF0000"/>
                </a:solidFill>
              </a:rPr>
              <a:t>Open source &amp; cross platform</a:t>
            </a:r>
          </a:p>
          <a:p>
            <a:r>
              <a:rPr lang="en-IE" sz="1800" dirty="0">
                <a:solidFill>
                  <a:srgbClr val="FF0000"/>
                </a:solidFill>
              </a:rPr>
              <a:t>Free</a:t>
            </a:r>
          </a:p>
          <a:p>
            <a:r>
              <a:rPr lang="en-IE" sz="1800" dirty="0">
                <a:solidFill>
                  <a:srgbClr val="FF0000"/>
                </a:solidFill>
              </a:rPr>
              <a:t>Huge community (millions users)</a:t>
            </a:r>
          </a:p>
          <a:p>
            <a:pPr lvl="1"/>
            <a:r>
              <a:rPr lang="en-IE" sz="1800" dirty="0">
                <a:solidFill>
                  <a:srgbClr val="FF0000"/>
                </a:solidFill>
              </a:rPr>
              <a:t>100s of packages</a:t>
            </a:r>
          </a:p>
          <a:p>
            <a:pPr lvl="1"/>
            <a:r>
              <a:rPr lang="en-IE" sz="1800" dirty="0">
                <a:solidFill>
                  <a:srgbClr val="FF0000"/>
                </a:solidFill>
              </a:rPr>
              <a:t>Loads of resources (online, books)</a:t>
            </a:r>
          </a:p>
          <a:p>
            <a:pPr lvl="1"/>
            <a:r>
              <a:rPr lang="en-IE" sz="1800" dirty="0">
                <a:solidFill>
                  <a:srgbClr val="FF0000"/>
                </a:solidFill>
              </a:rPr>
              <a:t>Help forum, mailing lists</a:t>
            </a:r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30440"/>
            <a:ext cx="1186756" cy="10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6.2-3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4815" y="2045963"/>
            <a:ext cx="8815625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Save the salmon data into a different ‘.txt’ file for each river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pdf containing for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 boxplot </a:t>
            </a:r>
            <a:r>
              <a:rPr lang="en-IE" dirty="0">
                <a:solidFill>
                  <a:srgbClr val="FF0000"/>
                </a:solidFill>
              </a:rPr>
              <a:t>if</a:t>
            </a:r>
            <a:r>
              <a:rPr lang="en-IE" dirty="0"/>
              <a:t> column being of class numeric (nested if).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Extend previous loop to draw a </a:t>
            </a:r>
            <a:r>
              <a:rPr lang="en-IE" dirty="0" err="1"/>
              <a:t>barplot</a:t>
            </a:r>
            <a:r>
              <a:rPr lang="en-IE" dirty="0"/>
              <a:t> of frequencies if column not of class numeric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else needed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Need to nest table() and </a:t>
            </a:r>
            <a:r>
              <a:rPr lang="en-IE" dirty="0" err="1"/>
              <a:t>barplot</a:t>
            </a:r>
            <a:r>
              <a:rPr lang="en-IE" dirty="0"/>
              <a:t>() to draw figures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01509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Nesting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1257591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IE" dirty="0"/>
              <a:t>You can nest for() loop</a:t>
            </a:r>
            <a:endParaRPr lang="en-IE" b="1" i="1" dirty="0"/>
          </a:p>
          <a:p>
            <a:pPr algn="ctr">
              <a:buNone/>
            </a:pPr>
            <a:endParaRPr lang="en-IE" b="1" i="1" dirty="0"/>
          </a:p>
          <a:p>
            <a:pPr algn="ctr">
              <a:buNone/>
            </a:pPr>
            <a:r>
              <a:rPr lang="en-IE" b="1" i="1" dirty="0"/>
              <a:t>Here you loop over both dimension of a matrix</a:t>
            </a:r>
          </a:p>
          <a:p>
            <a:pPr algn="ctr">
              <a:buNone/>
            </a:pPr>
            <a:endParaRPr lang="en-IE" b="1" i="1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972" y="2909455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89213" y="5902441"/>
            <a:ext cx="7430939" cy="49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IE" dirty="0">
                <a:solidFill>
                  <a:prstClr val="black"/>
                </a:solidFill>
              </a:rPr>
              <a:t>No limits and you can top with conditionals</a:t>
            </a:r>
            <a:endParaRPr lang="en-IE" b="1" i="1" dirty="0">
              <a:solidFill>
                <a:prstClr val="black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endParaRPr lang="en-IE" b="1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134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if() specific options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05" y="1351138"/>
            <a:ext cx="8315990" cy="5289452"/>
          </a:xfrm>
        </p:spPr>
        <p:txBody>
          <a:bodyPr>
            <a:normAutofit/>
          </a:bodyPr>
          <a:lstStyle/>
          <a:p>
            <a:endParaRPr lang="en-IE" dirty="0"/>
          </a:p>
          <a:p>
            <a:pPr marL="0" indent="0">
              <a:buNone/>
            </a:pPr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Specific options, CAREFULL ABOUT THOSE</a:t>
            </a:r>
          </a:p>
          <a:p>
            <a:pPr marL="0" indent="0">
              <a:buNone/>
            </a:pPr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break() to get out of innermost loop if condition not satisfied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next() allows to go to the next iteration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2" indent="0" algn="ctr">
              <a:buNone/>
            </a:pPr>
            <a:endParaRPr lang="en-IE" dirty="0">
              <a:solidFill>
                <a:srgbClr val="FFC000"/>
              </a:solidFill>
            </a:endParaRPr>
          </a:p>
          <a:p>
            <a:pPr marL="914400" lvl="2" indent="0" algn="ctr">
              <a:buNone/>
            </a:pPr>
            <a:r>
              <a:rPr lang="en-IE" dirty="0">
                <a:solidFill>
                  <a:srgbClr val="FFC000"/>
                </a:solidFill>
              </a:rPr>
              <a:t>See examples in code folder</a:t>
            </a: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46067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7. More advanced</a:t>
            </a:r>
            <a:br>
              <a:rPr lang="en-IE" dirty="0"/>
            </a:br>
            <a:r>
              <a:rPr lang="en-IE" dirty="0"/>
              <a:t>analyses &amp; programming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/>
              <a:t>This section will tell you about </a:t>
            </a:r>
          </a:p>
          <a:p>
            <a:r>
              <a:rPr lang="en-IE" dirty="0"/>
              <a:t>	1. creating functions</a:t>
            </a:r>
          </a:p>
          <a:p>
            <a:r>
              <a:rPr lang="en-IE" dirty="0"/>
              <a:t>	2. basic analyses of data</a:t>
            </a:r>
          </a:p>
          <a:p>
            <a:r>
              <a:rPr lang="en-IE" dirty="0"/>
              <a:t>	</a:t>
            </a:r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1" y="4857749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prstClr val="black"/>
                </a:solidFill>
              </a:rPr>
              <a:t>Linear models</a:t>
            </a:r>
          </a:p>
          <a:p>
            <a:r>
              <a:rPr lang="en-IE" dirty="0">
                <a:solidFill>
                  <a:prstClr val="black"/>
                </a:solidFill>
              </a:rPr>
              <a:t>Y = a + </a:t>
            </a:r>
            <a:r>
              <a:rPr lang="en-IE" dirty="0" err="1">
                <a:solidFill>
                  <a:prstClr val="black"/>
                </a:solidFill>
              </a:rPr>
              <a:t>bX</a:t>
            </a:r>
            <a:r>
              <a:rPr lang="en-IE" dirty="0">
                <a:solidFill>
                  <a:prstClr val="black"/>
                </a:solidFill>
              </a:rPr>
              <a:t> + e, e </a:t>
            </a:r>
            <a:r>
              <a:rPr lang="en-IE" dirty="0" err="1">
                <a:solidFill>
                  <a:prstClr val="black"/>
                </a:solidFill>
              </a:rPr>
              <a:t>iid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466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/>
              <a:t>7.1 Creating functions</a:t>
            </a:r>
            <a:br>
              <a:rPr lang="en-IE" sz="5400" dirty="0"/>
            </a:br>
            <a:br>
              <a:rPr lang="en-IE" sz="2000" dirty="0"/>
            </a:br>
            <a:br>
              <a:rPr lang="en-IE" sz="5400" dirty="0"/>
            </a:br>
            <a:r>
              <a:rPr lang="en-IE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789564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/>
              <a:t>function : part of a computer program that performs some specific action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Useful to write one when doing several time the same kind of action</a:t>
            </a:r>
          </a:p>
          <a:p>
            <a:endParaRPr lang="en-IE" dirty="0"/>
          </a:p>
          <a:p>
            <a:r>
              <a:rPr lang="en-IE" dirty="0"/>
              <a:t>You can create your own !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They return one thing only (but this can be a list)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51" y="3675404"/>
            <a:ext cx="6992326" cy="12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391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Sum of 2 integers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Quite simple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But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413" y="2073050"/>
            <a:ext cx="5702795" cy="1035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8765"/>
          <a:stretch/>
        </p:blipFill>
        <p:spPr>
          <a:xfrm>
            <a:off x="1468516" y="4635901"/>
            <a:ext cx="6544588" cy="74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725" r="46673" b="62566"/>
          <a:stretch/>
        </p:blipFill>
        <p:spPr>
          <a:xfrm>
            <a:off x="2607564" y="3292208"/>
            <a:ext cx="4266495" cy="5323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6457" y="5678868"/>
            <a:ext cx="415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would crash a script</a:t>
            </a:r>
          </a:p>
        </p:txBody>
      </p:sp>
    </p:spTree>
    <p:extLst>
      <p:ext uri="{BB962C8B-B14F-4D97-AF65-F5344CB8AC3E}">
        <p14:creationId xmlns:p14="http://schemas.microsoft.com/office/powerpoint/2010/main" val="5920394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Sum of 2 integers, stop()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stop() </a:t>
            </a:r>
          </a:p>
          <a:p>
            <a:pPr lvl="1"/>
            <a:r>
              <a:rPr lang="en-IE" dirty="0"/>
              <a:t>stops function execution and give error message</a:t>
            </a:r>
          </a:p>
          <a:p>
            <a:pPr lvl="1"/>
            <a:r>
              <a:rPr lang="en-IE" dirty="0"/>
              <a:t>is placed within function body</a:t>
            </a:r>
          </a:p>
          <a:p>
            <a:pPr lvl="1"/>
            <a:r>
              <a:rPr lang="en-IE" dirty="0"/>
              <a:t>needs a condition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45" y="3296305"/>
            <a:ext cx="6807333" cy="18538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58871"/>
          <a:stretch/>
        </p:blipFill>
        <p:spPr>
          <a:xfrm>
            <a:off x="1586352" y="5531573"/>
            <a:ext cx="6639852" cy="4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8437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Sum of 2 integers, warnings()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499735"/>
            <a:ext cx="8984343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warning()</a:t>
            </a:r>
          </a:p>
          <a:p>
            <a:pPr lvl="1"/>
            <a:r>
              <a:rPr lang="en-IE" dirty="0"/>
              <a:t> display message nut do no stop function</a:t>
            </a:r>
          </a:p>
          <a:p>
            <a:pPr lvl="1"/>
            <a:r>
              <a:rPr lang="en-IE" dirty="0"/>
              <a:t>Good to introduce a bit of flexibility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1" y="2905239"/>
            <a:ext cx="7735380" cy="2460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22" y="5540929"/>
            <a:ext cx="6315956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33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7.1-1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6896" y="1825625"/>
            <a:ext cx="854619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‘power.it’ function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computing a</a:t>
            </a:r>
            <a:r>
              <a:rPr lang="en-IE" baseline="30000" dirty="0"/>
              <a:t>b</a:t>
            </a:r>
            <a:r>
              <a:rPr lang="en-IE" dirty="0"/>
              <a:t>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Include error message if arguments aren't numbers (stop)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If b negative create warning saying your are computing a root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bg2">
                    <a:lumMod val="50000"/>
                  </a:schemeClr>
                </a:solidFill>
              </a:rPr>
              <a:t>Add default values (see further for details)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function ‘</a:t>
            </a:r>
            <a:r>
              <a:rPr lang="en-IE" dirty="0" err="1"/>
              <a:t>ratio.as.percent</a:t>
            </a:r>
            <a:r>
              <a:rPr lang="en-IE" dirty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Function displays ratio in percentage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Should be rounded to neared %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Outputs should include % sign.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Use stop / warning ….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660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/>
              <a:t>Aim of the course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By learning</a:t>
            </a:r>
          </a:p>
          <a:p>
            <a:pPr marL="0" indent="0">
              <a:buNone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dirty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dirty="0"/>
              <a:t>how to the do most common data manipulating and viewing tasks 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/>
              <a:t>How to do a few common analyses (bonus if time)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Adding default arguments’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You may need to add default values for arguments</a:t>
            </a:r>
          </a:p>
          <a:p>
            <a:pPr marL="0" indent="0">
              <a:buNone/>
            </a:pPr>
            <a:r>
              <a:rPr lang="en-IE" dirty="0"/>
              <a:t>Use </a:t>
            </a:r>
            <a:r>
              <a:rPr lang="en-IE" dirty="0" err="1"/>
              <a:t>arg</a:t>
            </a:r>
            <a:r>
              <a:rPr lang="en-IE" dirty="0"/>
              <a:t> = NULL, replace </a:t>
            </a:r>
            <a:r>
              <a:rPr lang="en-IE" dirty="0" err="1"/>
              <a:t>arg</a:t>
            </a:r>
            <a:r>
              <a:rPr lang="en-IE" dirty="0"/>
              <a:t> in function body</a:t>
            </a:r>
          </a:p>
          <a:p>
            <a:pPr marL="0" indent="0">
              <a:buNone/>
            </a:pPr>
            <a:r>
              <a:rPr lang="en-IE" dirty="0"/>
              <a:t>Here is a simple example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5" y="3193143"/>
            <a:ext cx="7161283" cy="1798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136" y="5342986"/>
            <a:ext cx="5896062" cy="12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007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Further tools for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599883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err="1"/>
              <a:t>stopifnot</a:t>
            </a:r>
            <a:r>
              <a:rPr lang="en-IE" dirty="0"/>
              <a:t>()</a:t>
            </a:r>
          </a:p>
          <a:p>
            <a:pPr marL="0" indent="0">
              <a:buNone/>
            </a:pPr>
            <a:r>
              <a:rPr lang="en-IE" dirty="0"/>
              <a:t>Like stop but several conditions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try()</a:t>
            </a:r>
          </a:p>
          <a:p>
            <a:pPr marL="0" indent="0">
              <a:buNone/>
            </a:pPr>
            <a:r>
              <a:rPr lang="en-IE" dirty="0"/>
              <a:t>Try to run function but does not stop whole script if error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warning()</a:t>
            </a:r>
          </a:p>
          <a:p>
            <a:pPr marL="0" indent="0">
              <a:buNone/>
            </a:pPr>
            <a:r>
              <a:rPr lang="en-IE" dirty="0"/>
              <a:t>To return error message without sopping function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debug() </a:t>
            </a:r>
          </a:p>
          <a:p>
            <a:pPr marL="0" indent="0">
              <a:buNone/>
            </a:pPr>
            <a:r>
              <a:rPr lang="en-IE" dirty="0"/>
              <a:t>To debug a function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4814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/>
              <a:t>R functions, </a:t>
            </a:r>
            <a:r>
              <a:rPr lang="en-IE" dirty="0"/>
              <a:t>get details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97" y="2467490"/>
            <a:ext cx="5035612" cy="407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27021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>
                <a:solidFill>
                  <a:prstClr val="black"/>
                </a:solidFill>
              </a:rPr>
              <a:t>A function has three attributes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688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210" y="1599566"/>
            <a:ext cx="7886700" cy="1325563"/>
          </a:xfrm>
        </p:spPr>
        <p:txBody>
          <a:bodyPr/>
          <a:lstStyle/>
          <a:p>
            <a:r>
              <a:rPr lang="en-IE" dirty="0"/>
              <a:t>7.2 Quick overview stats</a:t>
            </a:r>
          </a:p>
        </p:txBody>
      </p:sp>
    </p:spTree>
    <p:extLst>
      <p:ext uri="{BB962C8B-B14F-4D97-AF65-F5344CB8AC3E}">
        <p14:creationId xmlns:p14="http://schemas.microsoft.com/office/powerpoint/2010/main" val="355264680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Non parametric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/>
              <a:t>Used to highlight trends in the data</a:t>
            </a:r>
          </a:p>
          <a:p>
            <a:endParaRPr lang="en-IE" dirty="0"/>
          </a:p>
          <a:p>
            <a:r>
              <a:rPr lang="en-IE" dirty="0" err="1"/>
              <a:t>lowess</a:t>
            </a:r>
            <a:r>
              <a:rPr lang="en-IE" dirty="0"/>
              <a:t>() </a:t>
            </a:r>
          </a:p>
          <a:p>
            <a:pPr lvl="1"/>
            <a:r>
              <a:rPr lang="en-IE" dirty="0"/>
              <a:t>is one function performing smoothing</a:t>
            </a:r>
          </a:p>
          <a:p>
            <a:pPr lvl="1"/>
            <a:r>
              <a:rPr lang="en-IE" dirty="0"/>
              <a:t>argument ‘f’ modify the degree of smoothing</a:t>
            </a:r>
          </a:p>
          <a:p>
            <a:endParaRPr lang="en-IE" dirty="0"/>
          </a:p>
          <a:p>
            <a:r>
              <a:rPr lang="en-IE" dirty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748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/>
              <a:t>lowess</a:t>
            </a:r>
            <a:r>
              <a:rPr lang="en-IE" dirty="0"/>
              <a:t>() examples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2552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Correlations / linear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variances, one of the main hypothesis</a:t>
            </a:r>
          </a:p>
          <a:p>
            <a:endParaRPr lang="en-IE" dirty="0"/>
          </a:p>
          <a:p>
            <a:r>
              <a:rPr lang="en-IE" dirty="0" err="1"/>
              <a:t>cor.test</a:t>
            </a:r>
            <a:r>
              <a:rPr lang="en-IE" dirty="0"/>
              <a:t>() , correlation between 2 variables</a:t>
            </a:r>
          </a:p>
          <a:p>
            <a:endParaRPr lang="en-IE" dirty="0"/>
          </a:p>
          <a:p>
            <a:r>
              <a:rPr lang="en-IE" dirty="0" err="1"/>
              <a:t>anova</a:t>
            </a:r>
            <a:r>
              <a:rPr lang="en-IE" dirty="0"/>
              <a:t>(), comparison of means</a:t>
            </a:r>
          </a:p>
          <a:p>
            <a:endParaRPr lang="en-IE" dirty="0"/>
          </a:p>
          <a:p>
            <a:r>
              <a:rPr lang="en-IE" dirty="0"/>
              <a:t>lm(), </a:t>
            </a:r>
            <a:r>
              <a:rPr lang="en-IE" dirty="0" err="1"/>
              <a:t>glm</a:t>
            </a:r>
            <a:r>
              <a:rPr lang="en-IE" dirty="0"/>
              <a:t>() allow for linear regression</a:t>
            </a:r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2629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/>
              <a:t>cor.test</a:t>
            </a:r>
            <a:r>
              <a:rPr lang="en-IE" dirty="0"/>
              <a:t>() and lm() example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893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Generalized Additive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/>
              <a:t>Are linear models and smoothers mixed</a:t>
            </a:r>
          </a:p>
          <a:p>
            <a:endParaRPr lang="en-IE" dirty="0"/>
          </a:p>
          <a:p>
            <a:r>
              <a:rPr lang="en-IE" dirty="0"/>
              <a:t>Model selection need to be performed</a:t>
            </a:r>
          </a:p>
          <a:p>
            <a:endParaRPr lang="en-IE" dirty="0"/>
          </a:p>
          <a:p>
            <a:r>
              <a:rPr lang="en-IE" dirty="0"/>
              <a:t>MGCV package advised</a:t>
            </a:r>
          </a:p>
          <a:p>
            <a:endParaRPr lang="en-IE" dirty="0"/>
          </a:p>
          <a:p>
            <a:r>
              <a:rPr lang="en-IE" dirty="0"/>
              <a:t>Hans talk </a:t>
            </a:r>
            <a:r>
              <a:rPr lang="en-IE" dirty="0">
                <a:hlinkClick r:id="rId2"/>
              </a:rPr>
              <a:t>https://bigfish.joomla.com/</a:t>
            </a:r>
            <a:r>
              <a:rPr lang="en-IE" dirty="0"/>
              <a:t>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7366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Generalized Additive Models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>
                <a:solidFill>
                  <a:srgbClr val="FF0000"/>
                </a:solidFill>
              </a:rPr>
              <a:t>NOT PUBLIC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</a:p>
        </p:txBody>
      </p:sp>
    </p:spTree>
    <p:extLst>
      <p:ext uri="{BB962C8B-B14F-4D97-AF65-F5344CB8AC3E}">
        <p14:creationId xmlns:p14="http://schemas.microsoft.com/office/powerpoint/2010/main" val="1696517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1.2-1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Install R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Open R 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Google + R download</a:t>
            </a:r>
          </a:p>
        </p:txBody>
      </p:sp>
    </p:spTree>
    <p:extLst>
      <p:ext uri="{BB962C8B-B14F-4D97-AF65-F5344CB8AC3E}">
        <p14:creationId xmlns:p14="http://schemas.microsoft.com/office/powerpoint/2010/main" val="5747189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General-purpose optimization in R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/>
              <a:t>Recommend </a:t>
            </a:r>
            <a:r>
              <a:rPr lang="en-IE" dirty="0" err="1"/>
              <a:t>optmix</a:t>
            </a:r>
            <a:r>
              <a:rPr lang="en-IE" dirty="0"/>
              <a:t> package</a:t>
            </a:r>
          </a:p>
          <a:p>
            <a:endParaRPr lang="en-IE" dirty="0"/>
          </a:p>
          <a:p>
            <a:r>
              <a:rPr lang="en-IE" dirty="0"/>
              <a:t>Fits model by</a:t>
            </a:r>
          </a:p>
          <a:p>
            <a:pPr lvl="1" fontAlgn="base"/>
            <a:r>
              <a:rPr lang="en-IE" dirty="0"/>
              <a:t>minimising residual sum of squares</a:t>
            </a:r>
          </a:p>
          <a:p>
            <a:pPr lvl="1"/>
            <a:r>
              <a:rPr lang="en-IE" dirty="0"/>
              <a:t>minimising deviance (requires writing likelihood)</a:t>
            </a:r>
          </a:p>
          <a:p>
            <a:endParaRPr lang="en-IE" dirty="0"/>
          </a:p>
          <a:p>
            <a:r>
              <a:rPr lang="en-IE" dirty="0"/>
              <a:t>See code for details (7.4.optimx.r)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6394963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>
            <a:normAutofit/>
          </a:bodyPr>
          <a:lstStyle/>
          <a:p>
            <a:r>
              <a:rPr lang="en-IE" dirty="0"/>
              <a:t>7. EXTRAS </a:t>
            </a:r>
            <a:br>
              <a:rPr lang="en-IE" dirty="0"/>
            </a:br>
            <a:r>
              <a:rPr lang="en-IE" sz="4000" dirty="0"/>
              <a:t>YOU MAY NEED / USE SOON ... </a:t>
            </a:r>
          </a:p>
        </p:txBody>
      </p:sp>
    </p:spTree>
    <p:extLst>
      <p:ext uri="{BB962C8B-B14F-4D97-AF65-F5344CB8AC3E}">
        <p14:creationId xmlns:p14="http://schemas.microsoft.com/office/powerpoint/2010/main" val="9654836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42271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919" y="12530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>
                <a:solidFill>
                  <a:prstClr val="black"/>
                </a:solidFill>
              </a:rPr>
              <a:t>: ~ same as matrix but </a:t>
            </a:r>
            <a:r>
              <a:rPr lang="en-IE" b="1" dirty="0">
                <a:solidFill>
                  <a:prstClr val="black"/>
                </a:solidFill>
              </a:rPr>
              <a:t>not</a:t>
            </a:r>
            <a:r>
              <a:rPr lang="en-IE" dirty="0">
                <a:solidFill>
                  <a:prstClr val="black"/>
                </a:solidFill>
              </a:rPr>
              <a:t> limited in dimensions.</a:t>
            </a:r>
          </a:p>
          <a:p>
            <a:endParaRPr lang="en-IE" dirty="0">
              <a:solidFill>
                <a:srgbClr val="C00000"/>
              </a:solidFill>
            </a:endParaRPr>
          </a:p>
          <a:p>
            <a:r>
              <a:rPr lang="en-IE" dirty="0">
                <a:solidFill>
                  <a:srgbClr val="C00000"/>
                </a:solidFill>
              </a:rPr>
              <a:t>Like matrices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50" y="1253092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919" y="39445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>
                <a:solidFill>
                  <a:prstClr val="black"/>
                </a:solidFill>
              </a:rPr>
              <a:t>: catchall structure. 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Each element can be of any class or NULL.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The elements can be named.</a:t>
            </a:r>
          </a:p>
          <a:p>
            <a:pPr lvl="2"/>
            <a:r>
              <a:rPr lang="en-IE" dirty="0">
                <a:solidFill>
                  <a:srgbClr val="FF0000"/>
                </a:solidFill>
              </a:rPr>
              <a:t>Like </a:t>
            </a:r>
            <a:r>
              <a:rPr lang="en-IE" dirty="0" err="1">
                <a:solidFill>
                  <a:srgbClr val="FF0000"/>
                </a:solidFill>
              </a:rPr>
              <a:t>data.framces</a:t>
            </a:r>
            <a:r>
              <a:rPr lang="en-IE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2" y="5489938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Other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22976208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element</a:t>
            </a:r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prstClr val="black"/>
                </a:solidFill>
                <a:latin typeface="Calibri Light"/>
              </a:rPr>
              <a:t>Indexing data, lists</a:t>
            </a:r>
          </a:p>
        </p:txBody>
      </p:sp>
    </p:spTree>
    <p:extLst>
      <p:ext uri="{BB962C8B-B14F-4D97-AF65-F5344CB8AC3E}">
        <p14:creationId xmlns:p14="http://schemas.microsoft.com/office/powerpoint/2010/main" val="3881783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>
            <a:normAutofit fontScale="90000"/>
          </a:bodyPr>
          <a:lstStyle/>
          <a:p>
            <a:r>
              <a:rPr lang="en-IE" dirty="0"/>
              <a:t>Applying functions on </a:t>
            </a:r>
            <a:br>
              <a:rPr lang="en-IE" dirty="0"/>
            </a:br>
            <a:r>
              <a:rPr lang="en-IE" dirty="0"/>
              <a:t>elements of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34" y="1705132"/>
            <a:ext cx="8377129" cy="4351338"/>
          </a:xfrm>
        </p:spPr>
        <p:txBody>
          <a:bodyPr>
            <a:normAutofit/>
          </a:bodyPr>
          <a:lstStyle/>
          <a:p>
            <a:r>
              <a:rPr lang="en-IE" dirty="0" err="1"/>
              <a:t>lapply</a:t>
            </a:r>
            <a:r>
              <a:rPr lang="en-IE" dirty="0"/>
              <a:t>()</a:t>
            </a:r>
          </a:p>
          <a:p>
            <a:pPr lvl="1"/>
            <a:r>
              <a:rPr lang="en-IE" dirty="0"/>
              <a:t>returns a list of the same length as X </a:t>
            </a:r>
          </a:p>
          <a:p>
            <a:pPr lvl="1"/>
            <a:r>
              <a:rPr lang="en-IE" dirty="0"/>
              <a:t>each element is the result of applying FUN</a:t>
            </a:r>
          </a:p>
          <a:p>
            <a:pPr lvl="1"/>
            <a:endParaRPr lang="en-IE" dirty="0"/>
          </a:p>
          <a:p>
            <a:endParaRPr lang="en-IE" dirty="0"/>
          </a:p>
          <a:p>
            <a:r>
              <a:rPr lang="en-IE" dirty="0" err="1"/>
              <a:t>sapply</a:t>
            </a:r>
            <a:r>
              <a:rPr lang="en-IE" dirty="0"/>
              <a:t>() </a:t>
            </a:r>
          </a:p>
          <a:p>
            <a:pPr lvl="1"/>
            <a:r>
              <a:rPr lang="en-IE" dirty="0"/>
              <a:t>a user friendly version of </a:t>
            </a:r>
            <a:r>
              <a:rPr lang="en-IE" dirty="0" err="1"/>
              <a:t>lapply</a:t>
            </a:r>
            <a:r>
              <a:rPr lang="en-IE" dirty="0"/>
              <a:t>(), FUN instead of MARGIN</a:t>
            </a:r>
          </a:p>
          <a:p>
            <a:pPr lvl="1"/>
            <a:r>
              <a:rPr lang="en-IE" dirty="0"/>
              <a:t>returns a vector or matrix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136782" y="3044192"/>
            <a:ext cx="4586730" cy="441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34" y="5511394"/>
            <a:ext cx="3576226" cy="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523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Applying functions by factor(s)</a:t>
            </a:r>
            <a:br>
              <a:rPr lang="en-IE" dirty="0"/>
            </a:br>
            <a:r>
              <a:rPr lang="en-IE" dirty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91" y="1647440"/>
            <a:ext cx="6990426" cy="48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739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Applying functions by factor(s)</a:t>
            </a:r>
            <a:br>
              <a:rPr lang="en-IE" dirty="0"/>
            </a:br>
            <a:r>
              <a:rPr lang="en-IE" dirty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54" y="1712863"/>
            <a:ext cx="6567092" cy="4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3895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while()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/>
              <a:t>To repeat an action until condition satisfied </a:t>
            </a:r>
          </a:p>
          <a:p>
            <a:pPr marL="457200" lvl="1" indent="0">
              <a:buNone/>
            </a:pPr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243" y="2066858"/>
            <a:ext cx="6385040" cy="166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3" y="4207936"/>
            <a:ext cx="8075364" cy="16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132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Data loading and saving, excel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For .csv files see </a:t>
            </a:r>
          </a:p>
          <a:p>
            <a:pPr lvl="1"/>
            <a:r>
              <a:rPr lang="en-IE" dirty="0"/>
              <a:t>‘</a:t>
            </a:r>
            <a:r>
              <a:rPr lang="en-IE" dirty="0" err="1"/>
              <a:t>read.table</a:t>
            </a:r>
            <a:r>
              <a:rPr lang="en-IE" dirty="0"/>
              <a:t>’ and ‘</a:t>
            </a:r>
            <a:r>
              <a:rPr lang="en-IE" dirty="0" err="1"/>
              <a:t>write.table</a:t>
            </a:r>
            <a:r>
              <a:rPr lang="en-IE" dirty="0"/>
              <a:t>’</a:t>
            </a:r>
          </a:p>
          <a:p>
            <a:pPr lvl="1"/>
            <a:r>
              <a:rPr lang="en-IE" dirty="0"/>
              <a:t>‘read.csv’ and ‘write.csv’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27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1"/>
            <a:ext cx="9144000" cy="952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R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128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This is where you write and / or run your commands</a:t>
            </a:r>
          </a:p>
          <a:p>
            <a:endParaRPr lang="en-US" sz="2800" b="1" dirty="0"/>
          </a:p>
          <a:p>
            <a:r>
              <a:rPr lang="en-US" sz="2800" b="1" dirty="0"/>
              <a:t>2 type of prompts : &gt; and +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0471" y="4622363"/>
            <a:ext cx="8586399" cy="81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It also displays ‘meaningful’ error messages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04" y="2672558"/>
            <a:ext cx="1003332" cy="171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68" y="5563705"/>
            <a:ext cx="4377000" cy="988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562100" y="2780233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3548" y="2586362"/>
            <a:ext cx="206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Console available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22152" y="3455327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03600" y="326145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Waiting for command completion</a:t>
            </a:r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/>
          <a:lstStyle/>
          <a:p>
            <a:pPr algn="ctr"/>
            <a:r>
              <a:rPr lang="en-IE" dirty="0"/>
              <a:t>ggplot2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609" y="2333110"/>
            <a:ext cx="6319910" cy="2841563"/>
          </a:xfrm>
        </p:spPr>
        <p:txBody>
          <a:bodyPr>
            <a:normAutofit fontScale="70000" lnSpcReduction="20000"/>
          </a:bodyPr>
          <a:lstStyle/>
          <a:p>
            <a:r>
              <a:rPr lang="en-IE" dirty="0"/>
              <a:t>A package dedicated to graphs</a:t>
            </a:r>
          </a:p>
          <a:p>
            <a:endParaRPr lang="en-IE" dirty="0"/>
          </a:p>
          <a:p>
            <a:r>
              <a:rPr lang="en-IE" dirty="0"/>
              <a:t>Based on the grammar of graphic approach relying on </a:t>
            </a:r>
          </a:p>
          <a:p>
            <a:pPr lvl="1"/>
            <a:r>
              <a:rPr lang="en-IE" dirty="0"/>
              <a:t>Aesthetics, </a:t>
            </a:r>
            <a:r>
              <a:rPr lang="en-IE" dirty="0" err="1"/>
              <a:t>ie</a:t>
            </a:r>
            <a:r>
              <a:rPr lang="en-IE" dirty="0"/>
              <a:t> what you plot</a:t>
            </a:r>
          </a:p>
          <a:p>
            <a:pPr lvl="1"/>
            <a:r>
              <a:rPr lang="en-IE" dirty="0"/>
              <a:t>Geometries, </a:t>
            </a:r>
            <a:r>
              <a:rPr lang="en-IE" dirty="0" err="1"/>
              <a:t>ie</a:t>
            </a:r>
            <a:r>
              <a:rPr lang="en-IE" dirty="0"/>
              <a:t> how you plot it (points, lines, ribbon…)</a:t>
            </a:r>
          </a:p>
          <a:p>
            <a:pPr marL="342900" lvl="1" indent="0">
              <a:buNone/>
            </a:pPr>
            <a:endParaRPr lang="en-IE" dirty="0"/>
          </a:p>
          <a:p>
            <a:r>
              <a:rPr lang="en-IE" dirty="0"/>
              <a:t>According to some people </a:t>
            </a:r>
          </a:p>
          <a:p>
            <a:pPr lvl="1"/>
            <a:r>
              <a:rPr lang="en-IE" dirty="0"/>
              <a:t>More intuitive ?</a:t>
            </a:r>
          </a:p>
          <a:p>
            <a:pPr lvl="1"/>
            <a:r>
              <a:rPr lang="en-IE" dirty="0"/>
              <a:t>better that basic R graphic functions because you need less code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946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ggplot2 package,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899" y="2175241"/>
            <a:ext cx="2831577" cy="450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525" y="3111103"/>
            <a:ext cx="2736326" cy="2500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3099" y="2175240"/>
            <a:ext cx="2899420" cy="564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5747" y="3101577"/>
            <a:ext cx="2986296" cy="25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1024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ggplot2 package,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1299" y="1965722"/>
            <a:ext cx="3393755" cy="1035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680" y="3256533"/>
            <a:ext cx="5115591" cy="25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21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ggplot2 package,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082" y="2175250"/>
            <a:ext cx="3036518" cy="55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786103" y="2171701"/>
            <a:ext cx="3000794" cy="603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8309" y="3013828"/>
            <a:ext cx="3217357" cy="2644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4850" y="3013830"/>
            <a:ext cx="3282848" cy="27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8032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8. TO KEEP GOING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/>
              <a:t>This section will tell you about </a:t>
            </a:r>
          </a:p>
          <a:p>
            <a:r>
              <a:rPr lang="en-IE" dirty="0"/>
              <a:t>	1. potentially useful packages</a:t>
            </a:r>
          </a:p>
          <a:p>
            <a:r>
              <a:rPr lang="en-IE" dirty="0"/>
              <a:t>	2. where to learn more</a:t>
            </a:r>
          </a:p>
        </p:txBody>
      </p:sp>
    </p:spTree>
    <p:extLst>
      <p:ext uri="{BB962C8B-B14F-4D97-AF65-F5344CB8AC3E}">
        <p14:creationId xmlns:p14="http://schemas.microsoft.com/office/powerpoint/2010/main" val="138665470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Reports, R markdown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It is </a:t>
            </a:r>
          </a:p>
          <a:p>
            <a:pPr lvl="1"/>
            <a:r>
              <a:rPr lang="en-IE" dirty="0"/>
              <a:t>Package developed by r studio based on </a:t>
            </a:r>
            <a:r>
              <a:rPr lang="en-IE" dirty="0" err="1"/>
              <a:t>knitr</a:t>
            </a:r>
            <a:r>
              <a:rPr lang="en-IE" dirty="0"/>
              <a:t> and </a:t>
            </a:r>
            <a:r>
              <a:rPr lang="en-IE" dirty="0" err="1"/>
              <a:t>pandoc</a:t>
            </a:r>
            <a:endParaRPr lang="en-IE" dirty="0"/>
          </a:p>
          <a:p>
            <a:pPr lvl="1"/>
            <a:r>
              <a:rPr lang="en-IE" dirty="0"/>
              <a:t>Fully integrated in r studio</a:t>
            </a:r>
          </a:p>
          <a:p>
            <a:pPr lvl="1"/>
            <a:endParaRPr lang="en-IE" dirty="0"/>
          </a:p>
          <a:p>
            <a:r>
              <a:rPr lang="en-IE" dirty="0"/>
              <a:t>Useful for </a:t>
            </a:r>
          </a:p>
          <a:p>
            <a:pPr lvl="1"/>
            <a:r>
              <a:rPr lang="en-IE" dirty="0"/>
              <a:t>Easily creating dynamic documents</a:t>
            </a:r>
          </a:p>
          <a:p>
            <a:pPr lvl="2"/>
            <a:r>
              <a:rPr lang="en-IE" dirty="0"/>
              <a:t>Web pages</a:t>
            </a:r>
          </a:p>
          <a:p>
            <a:pPr lvl="2"/>
            <a:r>
              <a:rPr lang="en-IE" dirty="0">
                <a:effectLst/>
              </a:rPr>
              <a:t>Reproducible analysis and reports</a:t>
            </a:r>
          </a:p>
          <a:p>
            <a:pPr lvl="3"/>
            <a:r>
              <a:rPr lang="en-IE" dirty="0"/>
              <a:t>Data work up for WGs – html/word</a:t>
            </a:r>
          </a:p>
          <a:p>
            <a:pPr lvl="3"/>
            <a:r>
              <a:rPr lang="en-IE" dirty="0"/>
              <a:t>Working Group reports - word</a:t>
            </a:r>
          </a:p>
          <a:p>
            <a:pPr lvl="3"/>
            <a:r>
              <a:rPr lang="en-IE" dirty="0">
                <a:effectLst/>
              </a:rPr>
              <a:t>Survey reports – word/pdf</a:t>
            </a:r>
          </a:p>
          <a:p>
            <a:pPr lvl="1"/>
            <a:r>
              <a:rPr lang="en-IE" dirty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/>
              <a:t>See Colm talk at </a:t>
            </a:r>
            <a:r>
              <a:rPr lang="en-IE" sz="2100" dirty="0">
                <a:hlinkClick r:id="rId2"/>
              </a:rPr>
              <a:t>https://bigfish.joomla.com/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12040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R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/>
              <a:t>Data manipulation / cleaning</a:t>
            </a:r>
          </a:p>
          <a:p>
            <a:pPr lvl="1"/>
            <a:r>
              <a:rPr lang="en-IE" dirty="0" err="1"/>
              <a:t>tydr</a:t>
            </a:r>
            <a:r>
              <a:rPr lang="en-IE" dirty="0"/>
              <a:t> (no obvious advantage)</a:t>
            </a:r>
          </a:p>
          <a:p>
            <a:pPr lvl="1"/>
            <a:r>
              <a:rPr lang="en-IE" dirty="0" err="1"/>
              <a:t>stringr</a:t>
            </a:r>
            <a:r>
              <a:rPr lang="en-IE" dirty="0"/>
              <a:t> for string manipulations</a:t>
            </a:r>
          </a:p>
          <a:p>
            <a:pPr lvl="1"/>
            <a:r>
              <a:rPr lang="en-IE" dirty="0" err="1"/>
              <a:t>dplyr</a:t>
            </a:r>
            <a:r>
              <a:rPr lang="en-IE" dirty="0"/>
              <a:t> (uses intuitive syntax)</a:t>
            </a:r>
          </a:p>
          <a:p>
            <a:pPr lvl="1"/>
            <a:r>
              <a:rPr lang="en-IE" dirty="0" err="1"/>
              <a:t>data.table</a:t>
            </a:r>
            <a:r>
              <a:rPr lang="en-IE" dirty="0"/>
              <a:t> (syntax ‘close’ to SQL, time efficient on big tables) </a:t>
            </a:r>
          </a:p>
          <a:p>
            <a:pPr lvl="1"/>
            <a:r>
              <a:rPr lang="en-IE" dirty="0" err="1"/>
              <a:t>lubridate</a:t>
            </a:r>
            <a:r>
              <a:rPr lang="en-IE" dirty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>
                <a:hlinkClick r:id="rId4"/>
              </a:rPr>
              <a:t>quantmod</a:t>
            </a:r>
            <a:r>
              <a:rPr lang="en-IE" dirty="0"/>
              <a:t> (for time series)</a:t>
            </a:r>
          </a:p>
          <a:p>
            <a:pPr lvl="1"/>
            <a:endParaRPr lang="en-IE" dirty="0"/>
          </a:p>
          <a:p>
            <a:r>
              <a:rPr lang="en-IE" dirty="0"/>
              <a:t>Plots</a:t>
            </a:r>
          </a:p>
          <a:p>
            <a:pPr lvl="1"/>
            <a:r>
              <a:rPr lang="en-IE" dirty="0" err="1"/>
              <a:t>ggplot</a:t>
            </a:r>
            <a:r>
              <a:rPr lang="en-IE" dirty="0"/>
              <a:t>, ggplot2 (plotting package based on grammar of graphic)</a:t>
            </a:r>
          </a:p>
          <a:p>
            <a:pPr lvl="1"/>
            <a:r>
              <a:rPr lang="en-IE" dirty="0" err="1"/>
              <a:t>ggvis</a:t>
            </a:r>
            <a:r>
              <a:rPr lang="en-IE" dirty="0"/>
              <a:t> (interactive web graphic)</a:t>
            </a:r>
          </a:p>
          <a:p>
            <a:pPr lvl="1"/>
            <a:r>
              <a:rPr lang="en-IE" dirty="0" err="1"/>
              <a:t>Ploty</a:t>
            </a:r>
            <a:r>
              <a:rPr lang="en-IE" dirty="0"/>
              <a:t> (interactive, browser-based charting library )</a:t>
            </a:r>
          </a:p>
          <a:p>
            <a:pPr lvl="1"/>
            <a:endParaRPr lang="en-IE" dirty="0"/>
          </a:p>
          <a:p>
            <a:r>
              <a:rPr lang="en-IE" dirty="0"/>
              <a:t>Mapping</a:t>
            </a:r>
          </a:p>
          <a:p>
            <a:pPr lvl="1"/>
            <a:r>
              <a:rPr lang="en-IE" dirty="0"/>
              <a:t>See Hans talk on </a:t>
            </a:r>
            <a:r>
              <a:rPr lang="en-IE" dirty="0">
                <a:hlinkClick r:id="rId5"/>
              </a:rPr>
              <a:t>https://bigfish.joomla.com/</a:t>
            </a:r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Reporting </a:t>
            </a:r>
          </a:p>
          <a:p>
            <a:pPr lvl="1"/>
            <a:r>
              <a:rPr lang="en-IE" dirty="0"/>
              <a:t>R markdown in </a:t>
            </a:r>
            <a:r>
              <a:rPr lang="en-IE" dirty="0" err="1"/>
              <a:t>Rstudio</a:t>
            </a:r>
            <a:r>
              <a:rPr lang="en-IE" dirty="0"/>
              <a:t>, see Colm talk on </a:t>
            </a:r>
            <a:r>
              <a:rPr lang="en-IE" dirty="0">
                <a:hlinkClick r:id="rId5"/>
              </a:rPr>
              <a:t>https://bigfish.joomla.com/</a:t>
            </a:r>
            <a:endParaRPr lang="en-IE" dirty="0"/>
          </a:p>
          <a:p>
            <a:pPr lvl="1"/>
            <a:r>
              <a:rPr lang="en-IE" dirty="0"/>
              <a:t>Function </a:t>
            </a:r>
            <a:r>
              <a:rPr lang="en-IE" dirty="0" err="1"/>
              <a:t>Sweave</a:t>
            </a:r>
            <a:r>
              <a:rPr lang="en-IE" dirty="0"/>
              <a:t> to generate LATEX documents and pdf</a:t>
            </a:r>
          </a:p>
          <a:p>
            <a:pPr lvl="1"/>
            <a:r>
              <a:rPr lang="en-IE" dirty="0"/>
              <a:t>Package </a:t>
            </a:r>
            <a:r>
              <a:rPr lang="en-IE" dirty="0" err="1"/>
              <a:t>OdfWeave</a:t>
            </a:r>
            <a:r>
              <a:rPr lang="en-IE" dirty="0"/>
              <a:t> for open office documents</a:t>
            </a:r>
          </a:p>
          <a:p>
            <a:pPr lvl="1"/>
            <a:endParaRPr lang="en-IE" dirty="0"/>
          </a:p>
          <a:p>
            <a:r>
              <a:rPr lang="en-IE" dirty="0"/>
              <a:t>Web application</a:t>
            </a:r>
          </a:p>
          <a:p>
            <a:pPr lvl="1"/>
            <a:r>
              <a:rPr lang="en-IE" dirty="0"/>
              <a:t>Shiny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0995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R packages, fisheries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/>
              <a:t>FSA : Fisheries Stock Assessment</a:t>
            </a:r>
          </a:p>
          <a:p>
            <a:endParaRPr lang="en-IE" dirty="0"/>
          </a:p>
          <a:p>
            <a:r>
              <a:rPr lang="en-IE" dirty="0"/>
              <a:t>FLR : Fisheries Library in R</a:t>
            </a:r>
          </a:p>
          <a:p>
            <a:endParaRPr lang="en-IE" dirty="0"/>
          </a:p>
          <a:p>
            <a:r>
              <a:rPr lang="en-IE" dirty="0" err="1"/>
              <a:t>fishmethods</a:t>
            </a:r>
            <a:r>
              <a:rPr lang="en-IE" dirty="0"/>
              <a:t> : Fisheries Methods and Models in R</a:t>
            </a:r>
          </a:p>
          <a:p>
            <a:endParaRPr lang="en-IE" dirty="0"/>
          </a:p>
          <a:p>
            <a:r>
              <a:rPr lang="en-IE" dirty="0" err="1"/>
              <a:t>fishdynr</a:t>
            </a:r>
            <a:r>
              <a:rPr lang="en-IE" dirty="0"/>
              <a:t> : Fisheries Science Related Population Dynamics models</a:t>
            </a:r>
          </a:p>
          <a:p>
            <a:endParaRPr lang="en-IE" dirty="0"/>
          </a:p>
          <a:p>
            <a:r>
              <a:rPr lang="en-IE" dirty="0" err="1"/>
              <a:t>TropFishR</a:t>
            </a:r>
            <a:r>
              <a:rPr lang="en-IE" dirty="0"/>
              <a:t> : Tropical Fisheries in R …</a:t>
            </a:r>
          </a:p>
          <a:p>
            <a:endParaRPr lang="en-IE" dirty="0"/>
          </a:p>
          <a:p>
            <a:endParaRPr lang="en-IE" dirty="0"/>
          </a:p>
          <a:p>
            <a:pPr marL="0" indent="0" algn="ctr">
              <a:buNone/>
            </a:pPr>
            <a:r>
              <a:rPr lang="en-IE" sz="3600" dirty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http://derekogle.com/fishR/</a:t>
            </a:r>
            <a:endParaRPr lang="en-IE" sz="3600" dirty="0"/>
          </a:p>
          <a:p>
            <a:pPr marL="0" indent="0" algn="ctr"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55546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Write your own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/>
              <a:t>Optimizers (see before)</a:t>
            </a:r>
          </a:p>
          <a:p>
            <a:pPr lvl="1"/>
            <a:r>
              <a:rPr lang="en-IE" dirty="0" err="1"/>
              <a:t>nls</a:t>
            </a:r>
            <a:r>
              <a:rPr lang="en-IE" dirty="0"/>
              <a:t>()</a:t>
            </a:r>
          </a:p>
          <a:p>
            <a:pPr lvl="1"/>
            <a:r>
              <a:rPr lang="en-IE" dirty="0" err="1"/>
              <a:t>nlminb</a:t>
            </a:r>
            <a:r>
              <a:rPr lang="en-IE" dirty="0"/>
              <a:t>()</a:t>
            </a:r>
          </a:p>
          <a:p>
            <a:pPr lvl="1"/>
            <a:r>
              <a:rPr lang="en-IE" dirty="0" err="1"/>
              <a:t>optim</a:t>
            </a:r>
            <a:r>
              <a:rPr lang="en-IE" dirty="0"/>
              <a:t>()</a:t>
            </a:r>
          </a:p>
          <a:p>
            <a:pPr lvl="1"/>
            <a:r>
              <a:rPr lang="en-IE" dirty="0"/>
              <a:t>package </a:t>
            </a:r>
            <a:r>
              <a:rPr lang="en-IE" dirty="0" err="1"/>
              <a:t>optmix</a:t>
            </a:r>
            <a:r>
              <a:rPr lang="en-IE" dirty="0"/>
              <a:t> include all previous (see code)</a:t>
            </a:r>
          </a:p>
          <a:p>
            <a:pPr marL="0" indent="0">
              <a:buNone/>
            </a:pPr>
            <a:r>
              <a:rPr lang="en-IE" dirty="0"/>
              <a:t>	</a:t>
            </a:r>
          </a:p>
          <a:p>
            <a:r>
              <a:rPr lang="en-IE" dirty="0"/>
              <a:t>Call specialized software using R packages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097928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Books</a:t>
            </a:r>
            <a:r>
              <a:rPr lang="en-IE" altLang="en-US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4"/>
              </a:rPr>
              <a:t>http://stats.stackexchange.com/questions/tagged/r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5"/>
              </a:rPr>
              <a:t>http://r.789695.n4.nabble.com/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R help mailing list, </a:t>
            </a:r>
            <a:r>
              <a:rPr lang="en-IE" altLang="en-US" dirty="0">
                <a:solidFill>
                  <a:prstClr val="black"/>
                </a:solidFill>
                <a:hlinkClick r:id="rId6"/>
              </a:rPr>
              <a:t>https://stat.ethz.ch/mailman/listinfo/r-help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 err="1">
                <a:solidFill>
                  <a:prstClr val="black"/>
                </a:solidFill>
              </a:rPr>
              <a:t>BIGFish</a:t>
            </a:r>
            <a:r>
              <a:rPr lang="en-IE" altLang="en-US" dirty="0">
                <a:solidFill>
                  <a:prstClr val="black"/>
                </a:solidFill>
              </a:rPr>
              <a:t> mailing list, </a:t>
            </a:r>
            <a:r>
              <a:rPr lang="en-IE" altLang="en-US" dirty="0">
                <a:solidFill>
                  <a:prstClr val="black"/>
                </a:solidFill>
                <a:hlinkClick r:id="rId7"/>
              </a:rPr>
              <a:t>bigfish_mailing_list@googlegroups.com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you’ll probably end up on one  of the forums mentioned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4400" dirty="0">
                <a:solidFill>
                  <a:prstClr val="black"/>
                </a:solidFill>
              </a:rPr>
              <a:t>More help</a:t>
            </a:r>
            <a:endParaRPr lang="en-US" altLang="en-US" sz="4400" dirty="0">
              <a:solidFill>
                <a:prstClr val="black"/>
              </a:solidFill>
            </a:endParaRPr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75" y="990461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44" y="990461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80" y="990461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1" y="990461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advanced r book&quot;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26" y="990461"/>
            <a:ext cx="670091" cy="9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1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9138824" cy="5457238"/>
          </a:xfrm>
        </p:spPr>
        <p:txBody>
          <a:bodyPr>
            <a:noAutofit/>
          </a:bodyPr>
          <a:lstStyle/>
          <a:p>
            <a:r>
              <a:rPr lang="en-IE" sz="2400" dirty="0"/>
              <a:t>Assignment with “ </a:t>
            </a:r>
            <a:r>
              <a:rPr lang="en-IE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sz="2400" dirty="0"/>
              <a:t> ”                                    </a:t>
            </a:r>
            <a:r>
              <a:rPr lang="en-IE" sz="1400" dirty="0"/>
              <a:t>(“ </a:t>
            </a:r>
            <a:r>
              <a:rPr lang="en-I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1400" dirty="0"/>
              <a:t> “ not recommend, can trigger issues)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/>
              <a:t>Names </a:t>
            </a:r>
          </a:p>
          <a:p>
            <a:pPr lvl="1"/>
            <a:r>
              <a:rPr lang="en-IE" sz="1800" dirty="0"/>
              <a:t>start with letter or “.” </a:t>
            </a:r>
          </a:p>
          <a:p>
            <a:pPr lvl="1"/>
            <a:r>
              <a:rPr lang="en-IE" sz="1800" dirty="0"/>
              <a:t>followed by letters, digits, “.” and/or “_”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/>
              <a:t>Case sensitive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r>
              <a:rPr lang="en-IE" sz="2400" dirty="0"/>
              <a:t> ≠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endParaRPr lang="en-IE" sz="2400" dirty="0"/>
          </a:p>
          <a:p>
            <a:endParaRPr lang="en-IE" sz="2000" dirty="0"/>
          </a:p>
          <a:p>
            <a:r>
              <a:rPr lang="en-IE" sz="2400" dirty="0"/>
              <a:t>Avoid all other characters 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$%&amp;{[]}@+-</a:t>
            </a:r>
            <a:r>
              <a:rPr lang="en-IE" sz="2400" dirty="0"/>
              <a:t>…),</a:t>
            </a:r>
            <a:r>
              <a:rPr lang="en-IE" sz="2000" dirty="0"/>
              <a:t> they have special meanings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8"/>
            <a:ext cx="2291254" cy="8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4041637"/>
            <a:ext cx="4089251" cy="9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>
                <a:latin typeface="+mj-lt"/>
                <a:ea typeface="+mj-ea"/>
                <a:cs typeface="+mj-cs"/>
              </a:rPr>
              <a:t>Variable </a:t>
            </a:r>
            <a:r>
              <a:rPr lang="en-IE" sz="4400" dirty="0">
                <a:latin typeface="+mj-lt"/>
                <a:ea typeface="+mj-ea"/>
                <a:cs typeface="+mj-cs"/>
              </a:rPr>
              <a:t>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More 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/>
              <a:t>loops</a:t>
            </a:r>
          </a:p>
          <a:p>
            <a:pPr lvl="1"/>
            <a:r>
              <a:rPr lang="en-IE" dirty="0"/>
              <a:t>plot length/weight </a:t>
            </a:r>
          </a:p>
          <a:p>
            <a:pPr lvl="2"/>
            <a:r>
              <a:rPr lang="en-IE" dirty="0"/>
              <a:t>by river for every year, all rivers for one year on same panel </a:t>
            </a:r>
          </a:p>
          <a:p>
            <a:pPr lvl="2"/>
            <a:r>
              <a:rPr lang="en-IE" dirty="0"/>
              <a:t>save into a pdf</a:t>
            </a:r>
          </a:p>
          <a:p>
            <a:pPr lvl="2"/>
            <a:endParaRPr lang="en-IE" dirty="0"/>
          </a:p>
          <a:p>
            <a:pPr lvl="2"/>
            <a:endParaRPr lang="en-IE" dirty="0"/>
          </a:p>
          <a:p>
            <a:r>
              <a:rPr lang="en-IE" dirty="0"/>
              <a:t>Loop saving 20 matrices in different files</a:t>
            </a:r>
          </a:p>
          <a:p>
            <a:pPr lvl="1"/>
            <a:r>
              <a:rPr lang="en-IE" dirty="0"/>
              <a:t>10 rows 10 columns, </a:t>
            </a:r>
            <a:r>
              <a:rPr lang="en-IE" dirty="0" err="1"/>
              <a:t>rnorm</a:t>
            </a:r>
            <a:r>
              <a:rPr lang="en-IE" dirty="0"/>
              <a:t>(n=)</a:t>
            </a:r>
          </a:p>
          <a:p>
            <a:pPr lvl="1"/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2555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27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/>
              <a:t>Why you should keep Excel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05841" y="5782534"/>
            <a:ext cx="5212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3"/>
              </a:rPr>
              <a:t>https://www.youtube.com/watch?v=OrwBc6PwAcY</a:t>
            </a:r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6865" t="10712" r="15407" b="8622"/>
          <a:stretch/>
        </p:blipFill>
        <p:spPr>
          <a:xfrm>
            <a:off x="840971" y="994172"/>
            <a:ext cx="7139247" cy="468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03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Use the upper arrow to scroll through instructions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You can save your session (see menus)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You can clear it with ‘</a:t>
            </a:r>
            <a:r>
              <a:rPr lang="en-IE" dirty="0" err="1"/>
              <a:t>Ctrl+l</a:t>
            </a:r>
            <a:r>
              <a:rPr lang="en-IE" dirty="0"/>
              <a:t>’</a:t>
            </a:r>
          </a:p>
          <a:p>
            <a:pPr marL="0" indent="0">
              <a:buNone/>
            </a:pPr>
            <a:endParaRPr lang="en-IE" dirty="0"/>
          </a:p>
          <a:p>
            <a:pPr marL="0" indent="0" algn="ctr">
              <a:buNone/>
            </a:pPr>
            <a:r>
              <a:rPr lang="en-IE" sz="36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 PAIN FOR CODING</a:t>
            </a:r>
          </a:p>
          <a:p>
            <a:pPr marL="0" indent="0" algn="ctr">
              <a:buNone/>
            </a:pPr>
            <a:r>
              <a:rPr lang="en-IE" sz="36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PEOLE USE SCRIPTS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1"/>
            <a:ext cx="9144000" cy="905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More about the console</a:t>
            </a:r>
          </a:p>
        </p:txBody>
      </p:sp>
    </p:spTree>
    <p:extLst>
      <p:ext uri="{BB962C8B-B14F-4D97-AF65-F5344CB8AC3E}">
        <p14:creationId xmlns:p14="http://schemas.microsoft.com/office/powerpoint/2010/main" val="3039262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68130" y="1557552"/>
            <a:ext cx="8369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 script is a file (usually *.R) containing 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a series of instructions (R code, ~ computer program)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data loading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data cleaning/manipulation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Data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Results export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972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Scripts </a:t>
            </a:r>
            <a:r>
              <a:rPr lang="en-US" sz="2800" dirty="0">
                <a:latin typeface="+mj-lt"/>
                <a:ea typeface="+mj-ea"/>
                <a:cs typeface="+mj-cs"/>
              </a:rPr>
              <a:t>&amp; comments</a:t>
            </a:r>
            <a:endParaRPr kumimoji="0" lang="en-IE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4511548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428297" y="5376834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81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6"/>
            <a:ext cx="9144000" cy="2996743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IE" dirty="0"/>
              <a:t>GETTING STARTED</a:t>
            </a:r>
            <a:br>
              <a:rPr lang="en-IE" dirty="0"/>
            </a:b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1520" y="2436410"/>
            <a:ext cx="6134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/>
              <a:t>Coding generalities</a:t>
            </a:r>
            <a:br>
              <a:rPr lang="en-IE" sz="4000" dirty="0"/>
            </a:br>
            <a:r>
              <a:rPr lang="en-IE" sz="4000" dirty="0"/>
              <a:t>R basics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sz="3150" dirty="0"/>
              <a:t>GUI are IDE (Integrated Development Environment), i.e. have tools to speed up development</a:t>
            </a:r>
          </a:p>
          <a:p>
            <a:pPr marL="0" indent="0">
              <a:buNone/>
            </a:pPr>
            <a:endParaRPr lang="en-IE" sz="3150" dirty="0"/>
          </a:p>
          <a:p>
            <a:pPr marL="0" indent="0">
              <a:buNone/>
            </a:pPr>
            <a:r>
              <a:rPr lang="en-IE" sz="3150" dirty="0"/>
              <a:t>GUI makes </a:t>
            </a:r>
            <a:r>
              <a:rPr lang="en-IE" sz="2850" dirty="0"/>
              <a:t>R more user friendly and </a:t>
            </a:r>
            <a:r>
              <a:rPr lang="en-IE" sz="2850" b="1" dirty="0"/>
              <a:t>you more productive</a:t>
            </a:r>
          </a:p>
          <a:p>
            <a:pPr lvl="1"/>
            <a:r>
              <a:rPr lang="en-IE" dirty="0"/>
              <a:t>text editor (syntax highlighter, parenthesis checking …), </a:t>
            </a:r>
          </a:p>
          <a:p>
            <a:pPr lvl="1"/>
            <a:r>
              <a:rPr lang="en-IE" dirty="0"/>
              <a:t>R command line completion</a:t>
            </a:r>
          </a:p>
          <a:p>
            <a:pPr lvl="1"/>
            <a:r>
              <a:rPr lang="en-IE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/>
              <a:t>Most of them are free</a:t>
            </a:r>
          </a:p>
          <a:p>
            <a:pPr lvl="1"/>
            <a:r>
              <a:rPr lang="en-IE" sz="2200" dirty="0" err="1"/>
              <a:t>NppToR</a:t>
            </a:r>
            <a:r>
              <a:rPr lang="en-IE" sz="2200" dirty="0"/>
              <a:t> in Notepad++</a:t>
            </a:r>
          </a:p>
          <a:p>
            <a:pPr lvl="1"/>
            <a:r>
              <a:rPr lang="en-IE" sz="2200" dirty="0" err="1"/>
              <a:t>Tinn</a:t>
            </a:r>
            <a:r>
              <a:rPr lang="en-IE" sz="2200" dirty="0"/>
              <a:t>-R</a:t>
            </a:r>
          </a:p>
          <a:p>
            <a:pPr lvl="1"/>
            <a:r>
              <a:rPr lang="en-IE" sz="2200" dirty="0"/>
              <a:t>JGR</a:t>
            </a:r>
          </a:p>
          <a:p>
            <a:pPr lvl="1"/>
            <a:r>
              <a:rPr lang="en-IE" sz="2200" dirty="0" err="1"/>
              <a:t>Emacs</a:t>
            </a:r>
            <a:r>
              <a:rPr lang="en-IE" sz="2200" dirty="0"/>
              <a:t> (for programming freaks)</a:t>
            </a:r>
          </a:p>
          <a:p>
            <a:pPr lvl="1"/>
            <a:r>
              <a:rPr lang="en-IE" sz="2200" b="1" i="1" dirty="0" err="1">
                <a:solidFill>
                  <a:srgbClr val="0070C0"/>
                </a:solidFill>
              </a:rPr>
              <a:t>Rstudio</a:t>
            </a:r>
            <a:endParaRPr lang="en-IE" sz="220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Graphical User Interfaces </a:t>
            </a:r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Why chose </a:t>
            </a:r>
            <a:r>
              <a:rPr lang="en-IE" dirty="0" err="1"/>
              <a:t>RStudio</a:t>
            </a:r>
            <a:r>
              <a:rPr lang="en-IE" dirty="0"/>
              <a:t> ? 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Graphical workspace 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cross-platform interface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tab-completion of filenames, function names and arguments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seamless </a:t>
            </a:r>
            <a:r>
              <a:rPr lang="en-IE" sz="2000" dirty="0" err="1"/>
              <a:t>Rmarkdown</a:t>
            </a:r>
            <a:r>
              <a:rPr lang="en-IE" sz="2000" dirty="0"/>
              <a:t> and </a:t>
            </a:r>
            <a:r>
              <a:rPr lang="en-IE" sz="2000" dirty="0" err="1"/>
              <a:t>knitr</a:t>
            </a:r>
            <a:r>
              <a:rPr lang="en-IE" sz="2000" dirty="0"/>
              <a:t> integration for reports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Integrates Shiny for online reports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User friendly, clear, loads of options, cross language…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1.2-2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Install </a:t>
            </a:r>
            <a:r>
              <a:rPr lang="en-IE" dirty="0" err="1"/>
              <a:t>Rstudio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Open it, go through the menus, panels … 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Perform few basic math operations in console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Google + </a:t>
            </a:r>
            <a:r>
              <a:rPr lang="en-US" dirty="0" err="1"/>
              <a:t>Rstudio</a:t>
            </a:r>
            <a:r>
              <a:rPr lang="en-US" dirty="0"/>
              <a:t> + download</a:t>
            </a:r>
          </a:p>
        </p:txBody>
      </p:sp>
    </p:spTree>
    <p:extLst>
      <p:ext uri="{BB962C8B-B14F-4D97-AF65-F5344CB8AC3E}">
        <p14:creationId xmlns:p14="http://schemas.microsoft.com/office/powerpoint/2010/main" val="4090113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1.2-3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script and save it in your own folder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variables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Compute following equation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Store result</a:t>
            </a:r>
          </a:p>
          <a:p>
            <a:pPr marL="457200" lvl="1" indent="0" algn="ctr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6678" y="4671981"/>
            <a:ext cx="342899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E" sz="2800" dirty="0"/>
              <a:t>Y = a*(b + c) + d / 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1927" y="3241963"/>
            <a:ext cx="46385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/>
              <a:t>a = 2.3, b = 3.5, c = -2, d = 2, e= .011</a:t>
            </a:r>
          </a:p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21140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9203"/>
          </a:xfrm>
        </p:spPr>
        <p:txBody>
          <a:bodyPr/>
          <a:lstStyle/>
          <a:p>
            <a:r>
              <a:rPr lang="en-IE" dirty="0"/>
              <a:t>Good coding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Use one instruction per line</a:t>
            </a:r>
          </a:p>
          <a:p>
            <a:endParaRPr lang="en-IE" dirty="0"/>
          </a:p>
          <a:p>
            <a:r>
              <a:rPr lang="en-IE" dirty="0"/>
              <a:t>Use meaningful names</a:t>
            </a:r>
          </a:p>
          <a:p>
            <a:endParaRPr lang="en-IE" dirty="0"/>
          </a:p>
          <a:p>
            <a:r>
              <a:rPr lang="en-IE" dirty="0"/>
              <a:t>Comment our code</a:t>
            </a:r>
          </a:p>
          <a:p>
            <a:pPr lvl="1"/>
            <a:r>
              <a:rPr lang="en-IE" dirty="0"/>
              <a:t>Use # in front of comments</a:t>
            </a:r>
          </a:p>
          <a:p>
            <a:pPr lvl="1"/>
            <a:r>
              <a:rPr lang="en-IE" dirty="0"/>
              <a:t>Be descriptive</a:t>
            </a:r>
          </a:p>
          <a:p>
            <a:endParaRPr lang="en-IE" dirty="0"/>
          </a:p>
          <a:p>
            <a:r>
              <a:rPr lang="en-IE" dirty="0"/>
              <a:t>Indent it too ! </a:t>
            </a:r>
          </a:p>
          <a:p>
            <a:pPr marL="0" indent="0">
              <a:buNone/>
            </a:pPr>
            <a:r>
              <a:rPr lang="en-IE" sz="1500" dirty="0"/>
              <a:t>(Ctrl + I in </a:t>
            </a:r>
            <a:r>
              <a:rPr lang="en-IE" sz="1500" dirty="0" err="1"/>
              <a:t>RStudio</a:t>
            </a:r>
            <a:r>
              <a:rPr lang="en-IE" sz="1500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06970"/>
            <a:ext cx="3461619" cy="31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3929" y="4980939"/>
            <a:ext cx="223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Or my own code later</a:t>
            </a:r>
          </a:p>
        </p:txBody>
      </p:sp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 </a:t>
            </a:r>
            <a:r>
              <a:rPr lang="en-IE" dirty="0"/>
              <a:t>A function fulfils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marL="457200" lvl="1" indent="0"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br>
              <a:rPr lang="en-IE" dirty="0"/>
            </a:br>
            <a:endParaRPr lang="en-IE" dirty="0"/>
          </a:p>
          <a:p>
            <a:pPr marL="457200" lvl="1" indent="0">
              <a:buNone/>
            </a:pPr>
            <a:r>
              <a:rPr lang="en-IE" dirty="0"/>
              <a:t>Arguments’ 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C00000"/>
                </a:solidFill>
              </a:rPr>
              <a:t>Named arguments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49214" y="5290755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>
                <a:solidFill>
                  <a:srgbClr val="C00000"/>
                </a:solidFill>
              </a:rPr>
              <a:t>≠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859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42" y="3753671"/>
            <a:ext cx="4224872" cy="410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99" y="5482358"/>
            <a:ext cx="4076316" cy="3248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11" y="5397521"/>
            <a:ext cx="2444454" cy="4096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92300" y="6017134"/>
            <a:ext cx="53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several arguments, not recommended</a:t>
            </a: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595" y="1634981"/>
            <a:ext cx="8376810" cy="3305319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The result of a function can be stored in variable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You can nest or chain functions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871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" y="2509804"/>
            <a:ext cx="6369897" cy="792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5331" y="5531681"/>
            <a:ext cx="5969978" cy="566883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4865370" y="3385820"/>
            <a:ext cx="320040" cy="42443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3699510" y="4940300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1</a:t>
            </a:r>
            <a:r>
              <a:rPr lang="en-IE" baseline="30000" dirty="0"/>
              <a:t>st</a:t>
            </a:r>
            <a:r>
              <a:rPr lang="en-IE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e.g. rep()</a:t>
            </a: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Anything more user friendly? HTML browser, with a search tool:</a:t>
            </a:r>
            <a:endParaRPr lang="en-US" altLang="en-US" sz="2400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C00000"/>
                </a:solidFill>
              </a:rPr>
              <a:t>…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21" y="4239626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96" y="5900875"/>
            <a:ext cx="2133126" cy="44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932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1.2-4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using </a:t>
            </a:r>
            <a:r>
              <a:rPr lang="en-IE" dirty="0" err="1"/>
              <a:t>runif</a:t>
            </a:r>
            <a:r>
              <a:rPr lang="en-IE" dirty="0"/>
              <a:t>()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Compute its mean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Compute its standard deviation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for function generating samples from a normal distribution. (topic search)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Repeat steps 1 – 3 with the Normal distribution.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2. R language basic structure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/>
              <a:t>This section will tell you about the basic elements the R language relies upon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70" y="540327"/>
            <a:ext cx="7886700" cy="4786919"/>
          </a:xfrm>
        </p:spPr>
        <p:txBody>
          <a:bodyPr>
            <a:normAutofit/>
          </a:bodyPr>
          <a:lstStyle/>
          <a:p>
            <a:r>
              <a:rPr lang="en-IE" sz="5400" dirty="0"/>
              <a:t>1.1 Coding generalities</a:t>
            </a:r>
            <a:br>
              <a:rPr lang="en-IE" sz="5400" dirty="0"/>
            </a:br>
            <a:r>
              <a:rPr lang="en-IE" sz="2700" dirty="0"/>
              <a:t>What is a code</a:t>
            </a:r>
            <a:br>
              <a:rPr lang="en-IE" sz="2700" dirty="0"/>
            </a:br>
            <a:r>
              <a:rPr lang="en-IE" sz="2700" dirty="0" err="1"/>
              <a:t>Code</a:t>
            </a:r>
            <a:r>
              <a:rPr lang="en-IE" sz="2700" dirty="0"/>
              <a:t> Vs clicks</a:t>
            </a:r>
            <a:br>
              <a:rPr lang="en-IE" sz="2700" dirty="0"/>
            </a:br>
            <a:r>
              <a:rPr lang="en-IE" sz="2700" dirty="0"/>
              <a:t>Common base elements</a:t>
            </a:r>
            <a:br>
              <a:rPr lang="en-IE" sz="2700" dirty="0"/>
            </a:br>
            <a:r>
              <a:rPr lang="en-IE" sz="2700" dirty="0"/>
              <a:t>Languages</a:t>
            </a:r>
            <a:br>
              <a:rPr lang="en-IE" sz="2700" dirty="0"/>
            </a:br>
            <a:br>
              <a:rPr lang="en-IE" sz="5400" dirty="0"/>
            </a:b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2.1 </a:t>
            </a:r>
            <a:r>
              <a:rPr lang="en-IE" b="1" dirty="0"/>
              <a:t>Vectors</a:t>
            </a:r>
            <a:br>
              <a:rPr lang="en-IE" dirty="0"/>
            </a:br>
            <a:r>
              <a:rPr lang="en-IE" dirty="0"/>
              <a:t>data types, structure and manipulation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0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/>
                        <a:t>#</a:t>
                      </a:r>
                      <a:r>
                        <a:rPr lang="en-IE" baseline="0" dirty="0"/>
                        <a:t> d</a:t>
                      </a:r>
                      <a:r>
                        <a:rPr lang="en-IE" dirty="0"/>
                        <a:t>imensions</a:t>
                      </a:r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                         </a:t>
                      </a:r>
                      <a:r>
                        <a:rPr lang="en-IE" baseline="0" dirty="0"/>
                        <a:t>  </a:t>
                      </a:r>
                      <a:r>
                        <a:rPr lang="en-IE" dirty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vector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List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matrix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data.frame</a:t>
                      </a:r>
                      <a:r>
                        <a:rPr lang="en-IE" dirty="0"/>
                        <a:t> (tables)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array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>
                <a:solidFill>
                  <a:srgbClr val="C00000"/>
                </a:solidFill>
              </a:rPr>
              <a:t>Data type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51032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</a:p>
        </p:txBody>
      </p:sp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>
                <a:cs typeface="Courier New" panose="02070309020205020404" pitchFamily="49" charset="0"/>
              </a:rPr>
              <a:t>   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2.1.1 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Set of unitary elements of </a:t>
            </a:r>
            <a:r>
              <a:rPr lang="en-IE" b="1" dirty="0"/>
              <a:t>homogeneous</a:t>
            </a:r>
            <a:r>
              <a:rPr lang="en-IE" dirty="0"/>
              <a:t> type.</a:t>
            </a:r>
          </a:p>
          <a:p>
            <a:endParaRPr lang="en-IE" dirty="0"/>
          </a:p>
          <a:p>
            <a:pPr>
              <a:lnSpc>
                <a:spcPct val="110000"/>
              </a:lnSpc>
            </a:pPr>
            <a:r>
              <a:rPr lang="en-IE" sz="3000" dirty="0"/>
              <a:t>The </a:t>
            </a:r>
            <a:r>
              <a:rPr lang="en-IE" sz="3000" b="1" dirty="0">
                <a:solidFill>
                  <a:srgbClr val="C00000"/>
                </a:solidFill>
              </a:rPr>
              <a:t>vector</a:t>
            </a:r>
            <a:r>
              <a:rPr lang="en-IE" sz="3000" b="1" dirty="0"/>
              <a:t> is the base structure in R</a:t>
            </a:r>
            <a:r>
              <a:rPr lang="en-IE" sz="3000" dirty="0"/>
              <a:t>.</a:t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notice 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b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/>
              <a:t>(pos.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line)</a:t>
            </a:r>
            <a:br>
              <a:rPr lang="en-IE" sz="3000" dirty="0"/>
            </a:br>
            <a:br>
              <a:rPr lang="en-IE" sz="2100" dirty="0"/>
            </a:br>
            <a:r>
              <a:rPr lang="en-IE" sz="3000" dirty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/>
              <a:t>Every type of data has its own function to create a 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>
              <a:lnSpc>
                <a:spcPct val="110000"/>
              </a:lnSpc>
            </a:pPr>
            <a:r>
              <a:rPr lang="en-IE" sz="3000" dirty="0"/>
              <a:t>Function concatenate </a:t>
            </a:r>
            <a:r>
              <a:rPr lang="en-IE" sz="3000" b="1" dirty="0">
                <a:solidFill>
                  <a:srgbClr val="C00000"/>
                </a:solidFill>
              </a:rPr>
              <a:t>c(…)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2.1.2 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/>
          </a:p>
          <a:p>
            <a:endParaRPr lang="en-IE" sz="3200" dirty="0"/>
          </a:p>
          <a:p>
            <a:endParaRPr lang="en-IE" dirty="0"/>
          </a:p>
          <a:p>
            <a:r>
              <a:rPr lang="en-IE" dirty="0"/>
              <a:t>Note that on a vector, the 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</a:p>
          <a:p>
            <a:endParaRPr lang="en-IE" dirty="0"/>
          </a:p>
          <a:p>
            <a:r>
              <a:rPr lang="en-IE" dirty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2.1.2 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32444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br>
              <a:rPr lang="en-IE" dirty="0"/>
            </a:br>
            <a:r>
              <a:rPr lang="en-IE" dirty="0"/>
              <a:t>             context)!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</a:p>
          <a:p>
            <a:pPr marL="0" indent="0">
              <a:buNone/>
            </a:pP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2.1.3 Vector-like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/>
              <a:t>How many elements? 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Names of elements?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Levels (factor)?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2.1.4 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/>
              <a:t>Basic arithmetic operators and functions:</a:t>
            </a:r>
          </a:p>
          <a:p>
            <a:pPr lvl="1"/>
            <a:r>
              <a:rPr lang="en-IE" b="1" dirty="0"/>
              <a:t>Fully 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/>
              <a:t>Operators:   </a:t>
            </a:r>
            <a:r>
              <a:rPr lang="en-I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/>
              <a:t>Arithmetic functions: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/>
              <a:t>,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/>
              <a:t>,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/>
              <a:t>, 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/>
              <a:t>,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2.1-1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</a:t>
            </a:r>
            <a:r>
              <a:rPr lang="en-IE" b="1" dirty="0"/>
              <a:t>‘a’</a:t>
            </a:r>
            <a:r>
              <a:rPr lang="en-IE" dirty="0"/>
              <a:t> containing the values </a:t>
            </a:r>
            <a:br>
              <a:rPr lang="en-IE" dirty="0"/>
            </a:br>
            <a:r>
              <a:rPr lang="en-IE" dirty="0"/>
              <a:t>10, 5, 4.1 and 100. (function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Add 2 to each element of a.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Calculate its log </a:t>
            </a:r>
            <a:r>
              <a:rPr lang="en-IE" b="1" dirty="0"/>
              <a:t>in base 10 </a:t>
            </a:r>
            <a:r>
              <a:rPr lang="en-IE" dirty="0"/>
              <a:t>(use the help if needed).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>
                <a:solidFill>
                  <a:schemeClr val="bg2">
                    <a:lumMod val="50000"/>
                  </a:schemeClr>
                </a:solidFill>
              </a:rPr>
              <a:t>Create a vector of two elements with today and yesterday date (use </a:t>
            </a:r>
            <a:r>
              <a:rPr lang="en-IE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r>
              <a:rPr lang="en-IE" dirty="0"/>
              <a:t>operators (guess what…   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623" y="1917450"/>
            <a:ext cx="8738754" cy="1573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/>
              <a:t>Series of commands </a:t>
            </a:r>
          </a:p>
          <a:p>
            <a:pPr marL="0" indent="0" algn="ctr">
              <a:buNone/>
            </a:pPr>
            <a:r>
              <a:rPr lang="en-IE" dirty="0"/>
              <a:t>you give to your computer</a:t>
            </a:r>
          </a:p>
          <a:p>
            <a:pPr marL="0" indent="0" algn="ctr">
              <a:buNone/>
            </a:pPr>
            <a:r>
              <a:rPr lang="en-IE" dirty="0"/>
              <a:t>to perform a task </a:t>
            </a:r>
            <a:r>
              <a:rPr lang="en-IE" sz="1400" dirty="0"/>
              <a:t>(simple or complicated)</a:t>
            </a:r>
          </a:p>
          <a:p>
            <a:pPr marL="0" indent="0" algn="ctr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0" y="4010608"/>
            <a:ext cx="1800744" cy="11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2623" y="4206804"/>
            <a:ext cx="8738754" cy="157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E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dirty="0"/>
              <a:t>Code is like giving a recipe or directions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MATTERS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490956" cy="5137582"/>
          </a:xfrm>
        </p:spPr>
        <p:txBody>
          <a:bodyPr>
            <a:normAutofit/>
          </a:bodyPr>
          <a:lstStyle/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sets</a:t>
            </a:r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&lt;set&gt;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Matching positions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which()</a:t>
            </a:r>
            <a:r>
              <a:rPr lang="en-IE" dirty="0"/>
              <a:t>: position of the TRUE elements.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/>
              <a:t>: matches position of elements in the set of values. </a:t>
            </a:r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6671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2.1-2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Write and store the test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Use which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Same for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(x^2)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95" y="2349983"/>
            <a:ext cx="6958530" cy="389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Not vectorised</a:t>
            </a:r>
          </a:p>
          <a:p>
            <a:pPr lvl="1"/>
            <a:r>
              <a:rPr lang="en-IE" dirty="0"/>
              <a:t>Among elements of a vector:</a:t>
            </a:r>
          </a:p>
          <a:p>
            <a:pPr lvl="2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2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  <a:p>
            <a:pPr lvl="1"/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2.1-3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dirty="0"/>
              <a:t>Using the previous vector “x”:</a:t>
            </a:r>
          </a:p>
          <a:p>
            <a:pPr marL="0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</a:t>
            </a:r>
            <a:r>
              <a:rPr lang="en-IE" b="1" dirty="0">
                <a:solidFill>
                  <a:srgbClr val="FF0000"/>
                </a:solidFill>
              </a:rPr>
              <a:t>all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/>
              <a:t>cases (alternative method).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x are greater than 8 </a:t>
            </a:r>
            <a:r>
              <a:rPr lang="en-IE" b="1" dirty="0">
                <a:solidFill>
                  <a:srgbClr val="FF0000"/>
                </a:solidFill>
              </a:rPr>
              <a:t>or</a:t>
            </a:r>
            <a:r>
              <a:rPr lang="en-IE" b="1" dirty="0"/>
              <a:t> </a:t>
            </a:r>
            <a:r>
              <a:rPr lang="en-IE" dirty="0"/>
              <a:t>less than 4?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have values </a:t>
            </a:r>
            <a:r>
              <a:rPr lang="en-IE" dirty="0">
                <a:solidFill>
                  <a:srgbClr val="FF0000"/>
                </a:solidFill>
              </a:rPr>
              <a:t>between</a:t>
            </a:r>
            <a:r>
              <a:rPr lang="en-IE" dirty="0"/>
              <a:t> 4 and 8 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Extract elements of the vector </a:t>
            </a:r>
            <a:br>
              <a:rPr lang="en-IE" dirty="0"/>
            </a:b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setLet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&lt;- c("A", "b", "Z", "g", "J") 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dirty="0"/>
              <a:t>which are small caps (reference: predefined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</a:t>
            </a:r>
            <a:endParaRPr lang="en-IE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991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selections, avoiding loops,… </a:t>
            </a:r>
            <a:r>
              <a:rPr lang="en-IE" sz="2000" dirty="0"/>
              <a:t>examples of use to come later</a:t>
            </a:r>
            <a:r>
              <a:rPr lang="en-IE" dirty="0"/>
              <a:t>.</a:t>
            </a:r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/>
              <a:t>(from)“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” (to)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-</a:t>
            </a:r>
            <a:r>
              <a:rPr lang="en-IE" dirty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you have a 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2.1-4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104040" cy="435133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/>
              <a:t>) from 2 to 11, with an increment of 3.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 starting at 2, </a:t>
            </a:r>
          </a:p>
          <a:p>
            <a:pPr marL="914400" lvl="1" indent="-514350"/>
            <a:r>
              <a:rPr lang="en-IE" dirty="0"/>
              <a:t>with the length of the vector x (from exercises section 2.2.7 – 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vector?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/>
              <a:t>several ways, operator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/>
              <a:t>position</a:t>
            </a:r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/>
              <a:t>Code (R) Vs clicks (Excel)</a:t>
            </a:r>
            <a:br>
              <a:rPr lang="en-IE" dirty="0"/>
            </a:br>
            <a:r>
              <a:rPr lang="en-IE" sz="3600" dirty="0"/>
              <a:t>Similarities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All steps in excel translate as command lines</a:t>
            </a:r>
          </a:p>
          <a:p>
            <a:pPr marL="0" indent="0">
              <a:buNone/>
            </a:pPr>
            <a:endParaRPr lang="en-IE" sz="800" dirty="0"/>
          </a:p>
          <a:p>
            <a:pPr marL="0" indent="0">
              <a:buNone/>
            </a:pPr>
            <a:r>
              <a:rPr lang="en-IE" dirty="0"/>
              <a:t>Ex : calculate the mean per column from a file</a:t>
            </a:r>
          </a:p>
          <a:p>
            <a:endParaRPr lang="en-IE" dirty="0"/>
          </a:p>
          <a:p>
            <a:pPr lvl="2"/>
            <a:r>
              <a:rPr lang="en-IE" dirty="0"/>
              <a:t>Get ‘to’ file location </a:t>
            </a:r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the means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352" y="4598425"/>
            <a:ext cx="7103395" cy="1598189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4509253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308887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Everything but…</a:t>
            </a:r>
          </a:p>
          <a:p>
            <a:pPr marL="0" indent="0">
              <a:buNone/>
            </a:pPr>
            <a:r>
              <a:rPr lang="en-IE" i="1" dirty="0"/>
              <a:t>   </a:t>
            </a:r>
            <a:r>
              <a:rPr lang="en-IE" b="1" i="1" dirty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/>
              <a:t>=&gt; Elements 1 and 26 suppressed </a:t>
            </a:r>
            <a:r>
              <a:rPr lang="en-IE" sz="2400" i="1" dirty="0"/>
              <a:t>from the output</a:t>
            </a:r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/>
              <a:t>replace</a:t>
            </a:r>
            <a:r>
              <a:rPr lang="en-IE" i="1" dirty="0"/>
              <a:t> a subset of a vector?</a:t>
            </a:r>
            <a:endParaRPr lang="en-IE" dirty="0"/>
          </a:p>
          <a:p>
            <a:pPr marL="0" indent="0">
              <a:buNone/>
            </a:pPr>
            <a:r>
              <a:rPr lang="en-IE" b="1" dirty="0">
                <a:solidFill>
                  <a:srgbClr val="C00000"/>
                </a:solidFill>
              </a:rPr>
              <a:t>Modify as you access!</a:t>
            </a: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/>
              <a:t>several ways, operator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position</a:t>
            </a:r>
            <a:br>
              <a:rPr lang="en-IE" dirty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indexation (test)</a:t>
            </a:r>
            <a:br>
              <a:rPr lang="en-IE" dirty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rgbClr val="000000"/>
                </a:solidFill>
                <a:latin typeface="Calibri Light"/>
              </a:rPr>
              <a:t>2.1.11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2.1-5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4"/>
            <a:ext cx="9144000" cy="4784495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2 to 6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letters,… then change names – 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names(seq5) &lt;- …</a:t>
            </a:r>
            <a:r>
              <a:rPr lang="en-IE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ways (position / name).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are greater than 3? (use a test)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How to extract the last element? (suppose you do not know </a:t>
            </a:r>
            <a:r>
              <a:rPr lang="en-IE" i="1" dirty="0"/>
              <a:t>a priori</a:t>
            </a:r>
            <a:r>
              <a:rPr lang="en-IE" dirty="0"/>
              <a:t> the length of seq5).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Run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 &lt;- </a:t>
            </a:r>
            <a:r>
              <a:rPr lang="en-I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 = 50, mean = 30, </a:t>
            </a:r>
            <a:r>
              <a:rPr lang="en-I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  <a:br>
              <a:rPr lang="en-IE" dirty="0"/>
            </a:br>
            <a:r>
              <a:rPr lang="en-IE" dirty="0"/>
              <a:t>Which “individuals” have a size of at least 33? </a:t>
            </a:r>
            <a:br>
              <a:rPr lang="en-IE" dirty="0"/>
            </a:br>
            <a:r>
              <a:rPr lang="en-IE" dirty="0"/>
              <a:t>How many are they?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… and replace their value by NA.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843" y="69461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2.2 </a:t>
            </a:r>
            <a:r>
              <a:rPr lang="en-IE" b="1" dirty="0"/>
              <a:t>Further data structures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141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0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/>
                        <a:t>#</a:t>
                      </a:r>
                      <a:r>
                        <a:rPr lang="en-IE" baseline="0" dirty="0"/>
                        <a:t> d</a:t>
                      </a:r>
                      <a:r>
                        <a:rPr lang="en-IE" dirty="0"/>
                        <a:t>imensions</a:t>
                      </a:r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                         </a:t>
                      </a:r>
                      <a:r>
                        <a:rPr lang="en-IE" baseline="0" dirty="0"/>
                        <a:t>  </a:t>
                      </a:r>
                      <a:r>
                        <a:rPr lang="en-IE" dirty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vector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List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matrix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data.frame</a:t>
                      </a:r>
                      <a:r>
                        <a:rPr lang="en-IE" dirty="0"/>
                        <a:t> (tables)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array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2.2.1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4051432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br>
              <a:rPr lang="en-IE" dirty="0"/>
            </a:b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>
                <a:solidFill>
                  <a:srgbClr val="C00000"/>
                </a:solidFill>
              </a:rPr>
              <a:t>Columns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</a:p>
        </p:txBody>
      </p:sp>
    </p:spTree>
    <p:extLst>
      <p:ext uri="{BB962C8B-B14F-4D97-AF65-F5344CB8AC3E}">
        <p14:creationId xmlns:p14="http://schemas.microsoft.com/office/powerpoint/2010/main" val="161863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/>
              <a:t>a 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>
                <a:solidFill>
                  <a:srgbClr val="C00000"/>
                </a:solidFill>
              </a:rPr>
              <a:t>Columns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</a:p>
        </p:txBody>
      </p:sp>
    </p:spTree>
    <p:extLst>
      <p:ext uri="{BB962C8B-B14F-4D97-AF65-F5344CB8AC3E}">
        <p14:creationId xmlns:p14="http://schemas.microsoft.com/office/powerpoint/2010/main" val="8683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2.2.2 Matrices’ algebra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98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6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 dimension (vector, list,…)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2 dimensions (matrix, </a:t>
                      </a:r>
                      <a:r>
                        <a:rPr lang="en-IE" dirty="0" err="1"/>
                        <a:t>data.frame</a:t>
                      </a:r>
                      <a:r>
                        <a:rPr lang="en-IE" dirty="0"/>
                        <a:t>,…)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Number</a:t>
                      </a:r>
                      <a:r>
                        <a:rPr lang="en-IE" baseline="0" dirty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Names of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Levels (factors)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2.2.3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51965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2.2-1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Creating a data frame (heterogeneous data table)</a:t>
            </a:r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variable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/>
              <a:t> based on the table in .\2.data\1.people\</a:t>
            </a:r>
            <a:br>
              <a:rPr lang="en-IE" dirty="0"/>
            </a:br>
            <a:r>
              <a:rPr lang="en-IE" dirty="0"/>
              <a:t>Use the function:</a:t>
            </a:r>
            <a:br>
              <a:rPr lang="en-IE" dirty="0"/>
            </a:br>
            <a:br>
              <a:rPr lang="en-IE" dirty="0"/>
            </a:b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 = c("Guillaume", ...),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surname = ...,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...)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Print it on the console.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Extract the number of columns.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…and the number of rows.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are the column names?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/>
              <a:t>Code (R) Vs clicks (Excel)</a:t>
            </a:r>
            <a:br>
              <a:rPr lang="en-IE" dirty="0"/>
            </a:br>
            <a:r>
              <a:rPr lang="en-IE" sz="3600" dirty="0"/>
              <a:t>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Task to perform</a:t>
            </a:r>
          </a:p>
          <a:p>
            <a:pPr marL="0" indent="0">
              <a:buNone/>
            </a:pPr>
            <a:r>
              <a:rPr lang="en-IE" dirty="0"/>
              <a:t>	100 files </a:t>
            </a:r>
          </a:p>
          <a:p>
            <a:pPr marL="0" indent="0">
              <a:buNone/>
            </a:pPr>
            <a:r>
              <a:rPr lang="en-IE" dirty="0"/>
              <a:t>	calculate the mean per column </a:t>
            </a:r>
          </a:p>
          <a:p>
            <a:pPr marL="0" indent="0">
              <a:buNone/>
            </a:pPr>
            <a:r>
              <a:rPr lang="en-IE" dirty="0"/>
              <a:t>	store results in new file</a:t>
            </a:r>
          </a:p>
          <a:p>
            <a:pPr marL="0" indent="0">
              <a:buNone/>
            </a:pPr>
            <a:r>
              <a:rPr lang="en-IE" dirty="0"/>
              <a:t>	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Get ‘to’ files location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Open file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Compute mean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Include in new file</a:t>
            </a:r>
          </a:p>
          <a:p>
            <a:pPr lvl="1"/>
            <a:endParaRPr lang="en-IE" dirty="0"/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Write code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Run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28" y="5375581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avs.vsb.cz/prislusenstvi/xls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7" y="3860319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y 3"/>
          <p:cNvSpPr/>
          <p:nvPr/>
        </p:nvSpPr>
        <p:spPr>
          <a:xfrm>
            <a:off x="4279189" y="4283647"/>
            <a:ext cx="519934" cy="51993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4705014" y="4177232"/>
            <a:ext cx="1396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/>
              <a:t>100</a:t>
            </a:r>
          </a:p>
        </p:txBody>
      </p:sp>
      <p:sp>
        <p:nvSpPr>
          <p:cNvPr id="9" name="Accolade fermante 8">
            <a:extLst>
              <a:ext uri="{FF2B5EF4-FFF2-40B4-BE49-F238E27FC236}">
                <a16:creationId xmlns:a16="http://schemas.microsoft.com/office/drawing/2014/main" id="{AA833E76-8402-4FC1-9083-8D6A69ABB40D}"/>
              </a:ext>
            </a:extLst>
          </p:cNvPr>
          <p:cNvSpPr/>
          <p:nvPr/>
        </p:nvSpPr>
        <p:spPr>
          <a:xfrm>
            <a:off x="3852909" y="3955400"/>
            <a:ext cx="266330" cy="11936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3. Data manipulations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967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/>
              <a:t>3.1 Indexing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</p:spTree>
    <p:extLst>
      <p:ext uri="{BB962C8B-B14F-4D97-AF65-F5344CB8AC3E}">
        <p14:creationId xmlns:p14="http://schemas.microsoft.com/office/powerpoint/2010/main" val="2466852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/>
              <a:t>several ways, operator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/>
              <a:t>position</a:t>
            </a:r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3.1 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61728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3.2.1 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428999"/>
            <a:ext cx="1202848" cy="151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61" y="3428999"/>
            <a:ext cx="3657126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02" y="5446058"/>
            <a:ext cx="3838288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2012473" y="4025153"/>
            <a:ext cx="886488" cy="1689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474591" y="4922662"/>
            <a:ext cx="0" cy="52339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932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3.2-1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Creating a data frame (heterogeneous data table)</a:t>
            </a:r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With the table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/>
              <a:t> 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Extract the third column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Extract the fourth row</a:t>
            </a:r>
            <a:br>
              <a:rPr lang="en-IE" dirty="0"/>
            </a:br>
            <a:br>
              <a:rPr lang="en-IE" dirty="0"/>
            </a:br>
            <a:endParaRPr lang="en-IE" dirty="0"/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How to extract the age of the second row?</a:t>
            </a:r>
            <a:br>
              <a:rPr lang="en-IE" dirty="0"/>
            </a:b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8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3.2.1 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25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Different 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tries 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changes 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3.2.1 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64823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element</a:t>
            </a:r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b="1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3.2.2 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 rot="19510450">
            <a:off x="1243994" y="2921068"/>
            <a:ext cx="6003483" cy="923330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Not  for  now!</a:t>
            </a:r>
          </a:p>
        </p:txBody>
      </p:sp>
    </p:spTree>
    <p:extLst>
      <p:ext uri="{BB962C8B-B14F-4D97-AF65-F5344CB8AC3E}">
        <p14:creationId xmlns:p14="http://schemas.microsoft.com/office/powerpoint/2010/main" val="34853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br>
              <a:rPr lang="en-IE" dirty="0"/>
            </a:br>
            <a:br>
              <a:rPr lang="en-IE" dirty="0"/>
            </a:br>
            <a:br>
              <a:rPr lang="en-IE" dirty="0"/>
            </a:br>
            <a:endParaRPr lang="en-IE" dirty="0"/>
          </a:p>
          <a:p>
            <a:r>
              <a:rPr lang="en-IE" sz="2400" dirty="0"/>
              <a:t>2 things to remember</a:t>
            </a:r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= vector</a:t>
            </a:r>
            <a:r>
              <a:rPr lang="en-IE" b="1" dirty="0"/>
              <a:t>		       </a:t>
            </a:r>
            <a:br>
              <a:rPr lang="en-IE" b="1" dirty="0"/>
            </a:br>
            <a:br>
              <a:rPr lang="en-IE" b="1" dirty="0"/>
            </a:br>
            <a:r>
              <a:rPr lang="en-IE" sz="3200" b="1" dirty="0"/>
              <a:t> </a:t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3.2.3 Indexing data, </a:t>
            </a:r>
            <a:r>
              <a:rPr lang="en-IE" sz="4400" dirty="0" err="1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24388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3.2-2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7525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/>
              <a:t> </a:t>
            </a:r>
            <a:r>
              <a:rPr lang="en-IE" dirty="0" err="1"/>
              <a:t>data.frame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“section”?</a:t>
            </a:r>
            <a:br>
              <a:rPr lang="en-IE" dirty="0"/>
            </a:br>
            <a:r>
              <a:rPr lang="en-IE" dirty="0"/>
              <a:t>(how do you extract a column? Hint: </a:t>
            </a:r>
            <a:r>
              <a:rPr lang="en-IE" b="1" dirty="0"/>
              <a:t>$</a:t>
            </a:r>
            <a:r>
              <a:rPr lang="en-IE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“sections” in the dataset (clue in</a:t>
            </a:r>
            <a:r>
              <a:rPr lang="en-IE" i="1" dirty="0"/>
              <a:t> </a:t>
            </a:r>
            <a:r>
              <a:rPr lang="en-IE" dirty="0"/>
              <a:t>2.1.4, 2.2.3)</a:t>
            </a:r>
            <a:r>
              <a:rPr lang="en-IE" i="1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/>
              <a:t>peopleSub</a:t>
            </a:r>
            <a:r>
              <a:rPr lang="en-IE" dirty="0"/>
              <a:t>) with only persons from </a:t>
            </a:r>
            <a:r>
              <a:rPr lang="en-IE" dirty="0" err="1"/>
              <a:t>osis</a:t>
            </a:r>
            <a:r>
              <a:rPr lang="en-IE" dirty="0"/>
              <a:t> and </a:t>
            </a:r>
            <a:r>
              <a:rPr lang="en-IE" dirty="0" err="1"/>
              <a:t>mefss</a:t>
            </a:r>
            <a:r>
              <a:rPr lang="en-IE" dirty="0"/>
              <a:t> (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dirty="0"/>
              <a:t> 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Extract the data for people from </a:t>
            </a:r>
            <a:r>
              <a:rPr lang="en-IE" dirty="0" err="1"/>
              <a:t>feas</a:t>
            </a:r>
            <a:r>
              <a:rPr lang="en-IE" dirty="0"/>
              <a:t> who are less the 25.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68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/>
              <a:t>Code (R) Vs clicks (Excel)</a:t>
            </a:r>
            <a:br>
              <a:rPr lang="en-IE" dirty="0"/>
            </a:br>
            <a:r>
              <a:rPr lang="en-IE" sz="3600" dirty="0"/>
              <a:t>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Task to perform</a:t>
            </a:r>
          </a:p>
          <a:p>
            <a:pPr marL="0" indent="0">
              <a:buNone/>
            </a:pPr>
            <a:r>
              <a:rPr lang="en-IE" dirty="0"/>
              <a:t>	100 files </a:t>
            </a:r>
          </a:p>
          <a:p>
            <a:pPr marL="0" indent="0">
              <a:buNone/>
            </a:pPr>
            <a:r>
              <a:rPr lang="en-IE" dirty="0"/>
              <a:t>	calculate the mean per column </a:t>
            </a:r>
          </a:p>
          <a:p>
            <a:pPr marL="0" indent="0">
              <a:buNone/>
            </a:pPr>
            <a:r>
              <a:rPr lang="en-IE" dirty="0"/>
              <a:t>	store results in new file</a:t>
            </a:r>
          </a:p>
          <a:p>
            <a:pPr marL="0" indent="0">
              <a:buNone/>
            </a:pPr>
            <a:endParaRPr lang="en-IE" dirty="0"/>
          </a:p>
          <a:p>
            <a:pPr>
              <a:buNone/>
            </a:pPr>
            <a:r>
              <a:rPr lang="en-IE" dirty="0"/>
              <a:t>		</a:t>
            </a:r>
            <a:r>
              <a:rPr lang="en-IE" dirty="0">
                <a:solidFill>
                  <a:srgbClr val="FF0000"/>
                </a:solidFill>
              </a:rPr>
              <a:t>R vs Excel</a:t>
            </a:r>
          </a:p>
          <a:p>
            <a:pPr lvl="3"/>
            <a:r>
              <a:rPr lang="en-IE" dirty="0"/>
              <a:t>Speed : R / excel =  10min / 50min = .2</a:t>
            </a:r>
          </a:p>
          <a:p>
            <a:pPr lvl="3"/>
            <a:r>
              <a:rPr lang="en-IE" dirty="0"/>
              <a:t>Copy pasting errors : 0 with R, time potentially saved ?</a:t>
            </a:r>
          </a:p>
          <a:p>
            <a:pPr lvl="3"/>
            <a:r>
              <a:rPr lang="en-IE" dirty="0"/>
              <a:t>program reusable </a:t>
            </a:r>
          </a:p>
          <a:p>
            <a:pPr lvl="3"/>
            <a:r>
              <a:rPr lang="en-IE" dirty="0"/>
              <a:t>program easy to share (email)</a:t>
            </a:r>
          </a:p>
          <a:p>
            <a:pPr marL="0" indent="0">
              <a:buNone/>
            </a:pPr>
            <a:r>
              <a:rPr lang="en-IE" dirty="0"/>
              <a:t>	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133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 data</a:t>
            </a:r>
          </a:p>
        </p:txBody>
      </p:sp>
    </p:spTree>
    <p:extLst>
      <p:ext uri="{BB962C8B-B14F-4D97-AF65-F5344CB8AC3E}">
        <p14:creationId xmlns:p14="http://schemas.microsoft.com/office/powerpoint/2010/main" val="27752640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br>
              <a:rPr lang="en-IE" dirty="0"/>
            </a:br>
            <a:br>
              <a:rPr lang="en-IE" dirty="0"/>
            </a:b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 data</a:t>
            </a:r>
          </a:p>
        </p:txBody>
      </p:sp>
    </p:spTree>
    <p:extLst>
      <p:ext uri="{BB962C8B-B14F-4D97-AF65-F5344CB8AC3E}">
        <p14:creationId xmlns:p14="http://schemas.microsoft.com/office/powerpoint/2010/main" val="20747793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/>
              <a:t>Using a test</a:t>
            </a:r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9740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3.4-1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b="1" dirty="0"/>
              <a:t>people</a:t>
            </a:r>
            <a:r>
              <a:rPr lang="en-IE" dirty="0"/>
              <a:t> data: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“peopleSub6” with the 6 first rows of </a:t>
            </a:r>
            <a:r>
              <a:rPr lang="en-IE" b="1" dirty="0"/>
              <a:t>people</a:t>
            </a:r>
            <a:r>
              <a:rPr lang="en-IE" dirty="0"/>
              <a:t>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Remove the column “</a:t>
            </a:r>
            <a:r>
              <a:rPr lang="en-IE" dirty="0" err="1"/>
              <a:t>irish</a:t>
            </a:r>
            <a:r>
              <a:rPr lang="en-IE" dirty="0"/>
              <a:t>” from peopleSub6.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Select the individuals in peopleSub6 with an “age” greater or equal to 26.</a:t>
            </a:r>
            <a:br>
              <a:rPr lang="en-IE" dirty="0"/>
            </a:br>
            <a:r>
              <a:rPr lang="en-IE" dirty="0"/>
              <a:t>Hint: Examples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## 3.4 Cleaning/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Subsetting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527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0430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8936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1360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3.6-1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people data</a:t>
            </a:r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“name”? </a:t>
            </a:r>
            <a:br>
              <a:rPr lang="en-IE" dirty="0"/>
            </a:br>
            <a:r>
              <a:rPr lang="en-IE" dirty="0"/>
              <a:t>Extract the column as a character string (extract and convert).</a:t>
            </a:r>
            <a:br>
              <a:rPr lang="en-IE" dirty="0"/>
            </a:br>
            <a:r>
              <a:rPr lang="en-IE" dirty="0"/>
              <a:t>Transform it as a character string (make it permanent).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Extract the sorted ages.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Order </a:t>
            </a:r>
            <a:r>
              <a:rPr lang="en-IE" b="1" dirty="0"/>
              <a:t>people</a:t>
            </a:r>
            <a:r>
              <a:rPr lang="en-IE" dirty="0"/>
              <a:t> by “section” and “age” and store it in a variable </a:t>
            </a:r>
            <a:r>
              <a:rPr lang="en-IE" b="1" dirty="0" err="1"/>
              <a:t>peopleOrdered</a:t>
            </a:r>
            <a:r>
              <a:rPr lang="en-IE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226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4. Data mining, basics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/>
              <a:t>This section will give you the basics for simple data mining in R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/>
              <a:t>4.1 Importing / exporting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r>
              <a:rPr lang="en-IE" dirty="0"/>
              <a:t>Importing data</a:t>
            </a:r>
          </a:p>
          <a:p>
            <a:r>
              <a:rPr lang="en-IE" dirty="0"/>
              <a:t>Saving data</a:t>
            </a:r>
          </a:p>
        </p:txBody>
      </p:sp>
    </p:spTree>
    <p:extLst>
      <p:ext uri="{BB962C8B-B14F-4D97-AF65-F5344CB8AC3E}">
        <p14:creationId xmlns:p14="http://schemas.microsoft.com/office/powerpoint/2010/main" val="926183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/>
              <a:t>Why you should use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automation</a:t>
            </a:r>
          </a:p>
          <a:p>
            <a:endParaRPr lang="en-IE" sz="1300" dirty="0"/>
          </a:p>
          <a:p>
            <a:r>
              <a:rPr lang="en-IE" sz="2600" dirty="0"/>
              <a:t>Faster computation</a:t>
            </a:r>
          </a:p>
          <a:p>
            <a:endParaRPr lang="en-IE" sz="1300" dirty="0"/>
          </a:p>
          <a:p>
            <a:r>
              <a:rPr lang="en-IE" sz="2600" dirty="0"/>
              <a:t>Easier to avoid, find and fix errors</a:t>
            </a:r>
          </a:p>
          <a:p>
            <a:endParaRPr lang="en-IE" sz="1400" dirty="0"/>
          </a:p>
          <a:p>
            <a:r>
              <a:rPr lang="en-IE" sz="2600" dirty="0"/>
              <a:t>Reproducibility (important for detecting errors)</a:t>
            </a:r>
          </a:p>
          <a:p>
            <a:endParaRPr lang="en-IE" sz="1300" dirty="0"/>
          </a:p>
          <a:p>
            <a:r>
              <a:rPr lang="en-IE" sz="2600" dirty="0"/>
              <a:t>Easier project organization</a:t>
            </a:r>
          </a:p>
          <a:p>
            <a:endParaRPr lang="en-IE" sz="2100" dirty="0"/>
          </a:p>
          <a:p>
            <a:r>
              <a:rPr lang="en-IE" sz="2600" dirty="0"/>
              <a:t>Version control possible (</a:t>
            </a:r>
            <a:r>
              <a:rPr lang="en-IE" sz="2600" dirty="0" err="1"/>
              <a:t>GIThub</a:t>
            </a:r>
            <a:r>
              <a:rPr lang="en-IE" sz="2600" dirty="0"/>
              <a:t>)</a:t>
            </a:r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/>
              <a:t>Advanced statistics capabilities</a:t>
            </a:r>
          </a:p>
          <a:p>
            <a:endParaRPr lang="en-IE" sz="1300" dirty="0"/>
          </a:p>
          <a:p>
            <a:r>
              <a:rPr lang="en-IE" sz="2600" dirty="0"/>
              <a:t>Loading of 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/>
              <a:t>Support large 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262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General </a:t>
            </a:r>
          </a:p>
          <a:p>
            <a:pPr algn="ctr"/>
            <a:r>
              <a:rPr lang="en-IE" dirty="0"/>
              <a:t>advantages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03145" y="4962463"/>
            <a:ext cx="2840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Data orientated </a:t>
            </a:r>
          </a:p>
          <a:p>
            <a:pPr algn="ctr"/>
            <a:r>
              <a:rPr lang="en-IE" dirty="0"/>
              <a:t>programming languages advantages</a:t>
            </a:r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Data 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/>
              <a:t> In a nutshell you 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>
                <a:solidFill>
                  <a:srgbClr val="FF0000"/>
                </a:solidFill>
              </a:rPr>
              <a:t>read.table</a:t>
            </a:r>
            <a:r>
              <a:rPr lang="en-IE" sz="1500" dirty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read.csv() functions</a:t>
            </a:r>
          </a:p>
          <a:p>
            <a:endParaRPr lang="en-IE" sz="1500" dirty="0"/>
          </a:p>
          <a:p>
            <a:r>
              <a:rPr lang="en-IE" sz="1500" dirty="0"/>
              <a:t>Excel files : packages </a:t>
            </a:r>
            <a:r>
              <a:rPr lang="en-IE" sz="1500" dirty="0" err="1">
                <a:solidFill>
                  <a:srgbClr val="FF0000"/>
                </a:solidFill>
              </a:rPr>
              <a:t>openxlsx</a:t>
            </a:r>
            <a:r>
              <a:rPr lang="en-IE" sz="1500" dirty="0"/>
              <a:t>,  </a:t>
            </a:r>
            <a:r>
              <a:rPr lang="en-IE" sz="1500" dirty="0" err="1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package TwittR2Mongo</a:t>
            </a:r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(Packages are collections of </a:t>
            </a:r>
            <a:r>
              <a:rPr lang="fr-FR" dirty="0" err="1"/>
              <a:t>functions</a:t>
            </a:r>
            <a:r>
              <a:rPr lang="fr-F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	…for 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6875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Data loading, </a:t>
            </a:r>
            <a:r>
              <a:rPr lang="en-IE" dirty="0" err="1"/>
              <a:t>read.table</a:t>
            </a:r>
            <a:r>
              <a:rPr lang="en-IE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location, even online </a:t>
            </a:r>
            <a:r>
              <a:rPr lang="en-IE" sz="1350" b="1" i="1" dirty="0" err="1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Data saving, </a:t>
            </a:r>
            <a:r>
              <a:rPr lang="en-IE" dirty="0" err="1"/>
              <a:t>write.table</a:t>
            </a:r>
            <a:r>
              <a:rPr lang="en-IE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/>
              <a:t>read.table</a:t>
            </a:r>
            <a:r>
              <a:rPr lang="en-IE" dirty="0"/>
              <a:t>()</a:t>
            </a:r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row 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x, the data you want to save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File 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Recommended</a:t>
            </a: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Course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/>
              <a:t>Salmons caught in traps </a:t>
            </a:r>
            <a:r>
              <a:rPr lang="en-IE" sz="1800" dirty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5 rivers 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covers 1995-2015 period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Includes for each fish</a:t>
            </a:r>
          </a:p>
          <a:p>
            <a:pPr lvl="2"/>
            <a:r>
              <a:rPr lang="en-IE" dirty="0"/>
              <a:t>river of capture</a:t>
            </a:r>
          </a:p>
          <a:p>
            <a:pPr lvl="2"/>
            <a:r>
              <a:rPr lang="en-IE" dirty="0"/>
              <a:t>date</a:t>
            </a:r>
          </a:p>
          <a:p>
            <a:pPr lvl="2"/>
            <a:r>
              <a:rPr lang="en-IE" dirty="0"/>
              <a:t>marine and river age </a:t>
            </a:r>
          </a:p>
          <a:p>
            <a:pPr lvl="2"/>
            <a:r>
              <a:rPr lang="en-IE" dirty="0"/>
              <a:t>Length(cm) and weight (Kg)</a:t>
            </a:r>
          </a:p>
          <a:p>
            <a:pPr lvl="2"/>
            <a:r>
              <a:rPr lang="en-IE" dirty="0"/>
              <a:t>infection by sea lice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SOME ERRORS (inches instead cm…)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4.1-1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salmon.raw.data.txt 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/>
              <a:t>salmon.raw</a:t>
            </a:r>
            <a:r>
              <a:rPr lang="en-IE" sz="2000" dirty="0"/>
              <a:t>’ (use </a:t>
            </a:r>
            <a:r>
              <a:rPr lang="en-IE" sz="2000" dirty="0" err="1"/>
              <a:t>setwd</a:t>
            </a:r>
            <a:r>
              <a:rPr lang="en-IE" sz="2000" dirty="0"/>
              <a:t>() and </a:t>
            </a:r>
            <a:r>
              <a:rPr lang="en-IE" sz="2000" dirty="0" err="1">
                <a:solidFill>
                  <a:srgbClr val="FF0000"/>
                </a:solidFill>
              </a:rPr>
              <a:t>read.table</a:t>
            </a:r>
            <a:r>
              <a:rPr lang="en-IE" sz="2000" dirty="0">
                <a:solidFill>
                  <a:srgbClr val="FF0000"/>
                </a:solidFill>
              </a:rPr>
              <a:t>()</a:t>
            </a:r>
            <a:r>
              <a:rPr lang="en-IE" sz="2000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alright </a:t>
            </a:r>
            <a:r>
              <a:rPr lang="en-IE" sz="2000" dirty="0">
                <a:solidFill>
                  <a:srgbClr val="FF0000"/>
                </a:solidFill>
              </a:rPr>
              <a:t>(head())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</a:t>
            </a:r>
            <a:r>
              <a:rPr lang="en-IE" dirty="0" err="1"/>
              <a:t>dataframe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the data in your folder as ‘salmonRawYourName.txt’</a:t>
            </a:r>
          </a:p>
          <a:p>
            <a:pPr marL="0" indent="0">
              <a:buNone/>
            </a:pPr>
            <a:r>
              <a:rPr lang="en-IE" dirty="0"/>
              <a:t>(</a:t>
            </a:r>
            <a:r>
              <a:rPr lang="en-IE" dirty="0" err="1"/>
              <a:t>write.table</a:t>
            </a:r>
            <a:r>
              <a:rPr lang="en-IE" dirty="0"/>
              <a:t>())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698" y="1953478"/>
            <a:ext cx="8175307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/>
              <a:t>4.2 Basic mining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9676" y="2969190"/>
            <a:ext cx="6639790" cy="1500187"/>
          </a:xfrm>
        </p:spPr>
        <p:txBody>
          <a:bodyPr/>
          <a:lstStyle/>
          <a:p>
            <a:r>
              <a:rPr lang="en-IE" dirty="0"/>
              <a:t>Looking</a:t>
            </a:r>
          </a:p>
          <a:p>
            <a:r>
              <a:rPr lang="en-IE" dirty="0"/>
              <a:t>Summarizing</a:t>
            </a:r>
          </a:p>
          <a:p>
            <a:r>
              <a:rPr lang="en-IE" dirty="0"/>
              <a:t>Cleaning</a:t>
            </a:r>
          </a:p>
        </p:txBody>
      </p:sp>
    </p:spTree>
    <p:extLst>
      <p:ext uri="{BB962C8B-B14F-4D97-AF65-F5344CB8AC3E}">
        <p14:creationId xmlns:p14="http://schemas.microsoft.com/office/powerpoint/2010/main" val="8669689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Because datasets often very large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</a:p>
          <a:p>
            <a:pPr marL="457200" lvl="1" indent="0">
              <a:buNone/>
            </a:pPr>
            <a:r>
              <a:rPr lang="en-IE" dirty="0"/>
              <a:t> 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4.2.1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4.2.2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/>
              <a:t>Programming base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9161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Outputs (interaction with external entities 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Variables: 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Functions: for executing a 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Conditionals: 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4.2.3 Basic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4.2.3 Basic statistics, quantile()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4.2.4 Contingency table, table()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4.2-1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658072"/>
            <a:ext cx="8634846" cy="451889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000" dirty="0"/>
              <a:t>Store </a:t>
            </a:r>
            <a:r>
              <a:rPr lang="en-IE" sz="2000" dirty="0" err="1"/>
              <a:t>salmonRaw</a:t>
            </a:r>
            <a:r>
              <a:rPr lang="en-IE" sz="2000" dirty="0"/>
              <a:t> (or whichever name you stored it in) in a new “</a:t>
            </a:r>
            <a:r>
              <a:rPr lang="en-IE" sz="2000" dirty="0" err="1"/>
              <a:t>salmonTidy</a:t>
            </a:r>
            <a:r>
              <a:rPr lang="en-IE" sz="2000" dirty="0"/>
              <a:t>” </a:t>
            </a:r>
            <a:r>
              <a:rPr lang="en-IE" sz="2000" dirty="0" err="1"/>
              <a:t>data.frame</a:t>
            </a:r>
            <a:r>
              <a:rPr lang="en-IE" sz="2000" dirty="0"/>
              <a:t>.</a:t>
            </a:r>
            <a:br>
              <a:rPr lang="en-IE" sz="2000" dirty="0"/>
            </a:br>
            <a:r>
              <a:rPr lang="en-IE" sz="2000" dirty="0"/>
              <a:t>You will now work on this data set.</a:t>
            </a:r>
          </a:p>
          <a:p>
            <a:pPr marL="457200" indent="-45720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Detect incorrect weights and correct them.</a:t>
            </a:r>
            <a:br>
              <a:rPr lang="en-IE" sz="2000" dirty="0"/>
            </a:br>
            <a:r>
              <a:rPr lang="en-IE" sz="2000" dirty="0"/>
              <a:t>Check the mean/min/max weight before/after.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Recode the column “wild” (</a:t>
            </a:r>
            <a:r>
              <a:rPr lang="en-IE" sz="2000" b="1" dirty="0"/>
              <a:t>1 -&gt; TRUE, 0 -&gt; FALSE</a:t>
            </a:r>
            <a:r>
              <a:rPr lang="en-IE" sz="2000" dirty="0"/>
              <a:t>).</a:t>
            </a:r>
            <a:br>
              <a:rPr lang="en-IE" sz="2000" dirty="0"/>
            </a:br>
            <a:r>
              <a:rPr lang="en-IE" sz="2000" dirty="0"/>
              <a:t>Display the number of TRUE/FALSE/NAs.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Save it in a salmonTidy.csv file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50000"/>
                  </a:schemeClr>
                </a:solidFill>
              </a:rPr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5. Graphics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/>
              <a:t>This section will tell you about the basic elements the R language relies upon</a:t>
            </a:r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5.1 Basic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plot(), </a:t>
            </a:r>
            <a:r>
              <a:rPr lang="en-IE" dirty="0" err="1"/>
              <a:t>hist</a:t>
            </a:r>
            <a:r>
              <a:rPr lang="en-IE" dirty="0"/>
              <a:t>(), boxplot(), </a:t>
            </a:r>
            <a:r>
              <a:rPr lang="en-IE" dirty="0" err="1"/>
              <a:t>barplot</a:t>
            </a:r>
            <a:r>
              <a:rPr lang="en-IE" dirty="0"/>
              <a:t>(), pairs(), </a:t>
            </a:r>
            <a:r>
              <a:rPr lang="en-IE" dirty="0" err="1"/>
              <a:t>matplot</a:t>
            </a:r>
            <a:r>
              <a:rPr lang="en-IE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plot()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Most basic graphic, displays Y Vs X</a:t>
            </a:r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r>
              <a:rPr lang="en-IE" sz="2800" dirty="0"/>
              <a:t>See ?plot for more customisation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/>
              <a:t>hist</a:t>
            </a:r>
            <a:r>
              <a:rPr lang="en-IE" dirty="0"/>
              <a:t>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Displays </a:t>
            </a:r>
            <a:r>
              <a:rPr lang="fr-FR" sz="2800" dirty="0" err="1"/>
              <a:t>histogram</a:t>
            </a:r>
            <a:endParaRPr lang="fr-FR" sz="2800" dirty="0"/>
          </a:p>
          <a:p>
            <a:r>
              <a:rPr lang="fr-FR" sz="2800" dirty="0"/>
              <a:t>=</a:t>
            </a:r>
            <a:r>
              <a:rPr lang="fr-FR" sz="2400" dirty="0"/>
              <a:t>G</a:t>
            </a:r>
            <a:r>
              <a:rPr lang="en-US" sz="2400" dirty="0" err="1"/>
              <a:t>raphical</a:t>
            </a:r>
            <a:r>
              <a:rPr lang="en-US" sz="2400" dirty="0"/>
              <a:t> representation of the distribution of numerical data</a:t>
            </a:r>
            <a:endParaRPr lang="en-IE" sz="2400" dirty="0"/>
          </a:p>
          <a:p>
            <a:endParaRPr lang="en-IE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break = argument </a:t>
            </a:r>
            <a:r>
              <a:rPr lang="fr-FR" sz="2000" dirty="0" err="1"/>
              <a:t>controling</a:t>
            </a:r>
            <a:r>
              <a:rPr lang="fr-FR" sz="2000" dirty="0"/>
              <a:t> </a:t>
            </a:r>
            <a:r>
              <a:rPr lang="fr-FR" sz="2000" dirty="0" err="1"/>
              <a:t>number</a:t>
            </a:r>
            <a:r>
              <a:rPr lang="fr-FR" sz="2000" dirty="0"/>
              <a:t> bars</a:t>
            </a:r>
            <a:endParaRPr lang="en-IE" sz="2000" dirty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/>
              <a:t>barplot</a:t>
            </a:r>
            <a:r>
              <a:rPr lang="en-IE" dirty="0"/>
              <a:t>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/>
          </a:p>
          <a:p>
            <a:pPr>
              <a:buFont typeface="Arial" pitchFamily="34" charset="0"/>
              <a:buChar char="•"/>
            </a:pPr>
            <a:r>
              <a:rPr lang="fr-FR" sz="2400" dirty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/>
              <a:t>vectors</a:t>
            </a:r>
            <a:r>
              <a:rPr lang="fr-FR" sz="2000" dirty="0"/>
              <a:t> (</a:t>
            </a:r>
            <a:r>
              <a:rPr lang="fr-FR" sz="2000" dirty="0" err="1"/>
              <a:t>regular</a:t>
            </a:r>
            <a:r>
              <a:rPr lang="fr-FR" sz="2000" dirty="0"/>
              <a:t> </a:t>
            </a:r>
            <a:r>
              <a:rPr lang="fr-FR" sz="2000" dirty="0" err="1"/>
              <a:t>barplot</a:t>
            </a:r>
            <a:r>
              <a:rPr lang="fr-FR" sz="2000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/>
              <a:t>matrices (</a:t>
            </a:r>
            <a:r>
              <a:rPr lang="fr-FR" sz="2000" dirty="0" err="1"/>
              <a:t>including</a:t>
            </a:r>
            <a:r>
              <a:rPr lang="fr-FR" sz="2000" dirty="0"/>
              <a:t> </a:t>
            </a:r>
            <a:r>
              <a:rPr lang="fr-FR" sz="2000" dirty="0" err="1"/>
              <a:t>contengency</a:t>
            </a:r>
            <a:r>
              <a:rPr lang="fr-FR" sz="2000" dirty="0"/>
              <a:t> tables, </a:t>
            </a:r>
            <a:r>
              <a:rPr lang="fr-FR" sz="2000" dirty="0" err="1"/>
              <a:t>stacked</a:t>
            </a:r>
            <a:r>
              <a:rPr lang="fr-FR" sz="2000" dirty="0"/>
              <a:t> </a:t>
            </a:r>
            <a:r>
              <a:rPr lang="fr-FR" sz="2000" dirty="0" err="1"/>
              <a:t>barplots</a:t>
            </a:r>
            <a:r>
              <a:rPr lang="fr-FR" sz="2000" dirty="0"/>
              <a:t>) </a:t>
            </a:r>
            <a:endParaRPr lang="en-US" sz="2000" dirty="0"/>
          </a:p>
          <a:p>
            <a:endParaRPr lang="fr-FR" sz="2800" dirty="0"/>
          </a:p>
          <a:p>
            <a:endParaRPr lang="en-IE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Legend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boxplot()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Displays groups of numerical data through their quartiles</a:t>
            </a:r>
          </a:p>
          <a:p>
            <a:endParaRPr lang="fr-FR" sz="2800" dirty="0"/>
          </a:p>
          <a:p>
            <a:r>
              <a:rPr lang="fr-FR" sz="2800" dirty="0"/>
              <a:t>You </a:t>
            </a:r>
            <a:r>
              <a:rPr lang="fr-FR" sz="2800" dirty="0" err="1"/>
              <a:t>can</a:t>
            </a:r>
            <a:r>
              <a:rPr lang="fr-FR" sz="2800" dirty="0"/>
              <a:t> display a box for </a:t>
            </a:r>
            <a:r>
              <a:rPr lang="fr-FR" sz="2800" dirty="0" err="1"/>
              <a:t>different</a:t>
            </a:r>
            <a:r>
              <a:rPr lang="fr-FR" sz="2800" dirty="0"/>
              <a:t> factor </a:t>
            </a:r>
            <a:r>
              <a:rPr lang="fr-FR" sz="2800" dirty="0" err="1"/>
              <a:t>levels</a:t>
            </a:r>
            <a:endParaRPr lang="en-US" sz="2800" dirty="0"/>
          </a:p>
          <a:p>
            <a:endParaRPr lang="en-IE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15843</TotalTime>
  <Words>5373</Words>
  <Application>Microsoft Office PowerPoint</Application>
  <PresentationFormat>Affichage à l'écran (4:3)</PresentationFormat>
  <Paragraphs>1374</Paragraphs>
  <Slides>172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172</vt:i4>
      </vt:variant>
    </vt:vector>
  </HeadingPairs>
  <TitlesOfParts>
    <vt:vector size="179" baseType="lpstr">
      <vt:lpstr>Arial</vt:lpstr>
      <vt:lpstr>Arial Unicode MS</vt:lpstr>
      <vt:lpstr>Calibri</vt:lpstr>
      <vt:lpstr>Calibri Light</vt:lpstr>
      <vt:lpstr>Courier New</vt:lpstr>
      <vt:lpstr>Office Theme</vt:lpstr>
      <vt:lpstr>1_Office Theme</vt:lpstr>
      <vt:lpstr>R for beginners training course  Guillaume Bal  https://github.com/GuillaumeBal/r.training.mnhn   November 2020</vt:lpstr>
      <vt:lpstr>GETTING STARTED </vt:lpstr>
      <vt:lpstr>1.1 Coding generalities What is a code Code Vs clicks Common base elements Languages  </vt:lpstr>
      <vt:lpstr>Code or program</vt:lpstr>
      <vt:lpstr>Code (R) Vs clicks (Excel) Similarities</vt:lpstr>
      <vt:lpstr>Code (R) Vs clicks (Excel) Differences</vt:lpstr>
      <vt:lpstr>Code (R) Vs clicks (Excel) Differences</vt:lpstr>
      <vt:lpstr>Why you should use code</vt:lpstr>
      <vt:lpstr>Programming base elements</vt:lpstr>
      <vt:lpstr>Programming language</vt:lpstr>
      <vt:lpstr>1.2 R Basic Console Variables Scripts Functions Rstudio Good practices</vt:lpstr>
      <vt:lpstr>What’s R ?</vt:lpstr>
      <vt:lpstr>R cons &amp; pros</vt:lpstr>
      <vt:lpstr>Aim of the course</vt:lpstr>
      <vt:lpstr>Exercises 1.2-1</vt:lpstr>
      <vt:lpstr>Présentation PowerPoint</vt:lpstr>
      <vt:lpstr>Présentation PowerPoint</vt:lpstr>
      <vt:lpstr>Présentation PowerPoint</vt:lpstr>
      <vt:lpstr>Présentation PowerPoint</vt:lpstr>
      <vt:lpstr>Graphical User Interfaces </vt:lpstr>
      <vt:lpstr>Présentation PowerPoint</vt:lpstr>
      <vt:lpstr>Exercises 1.2-2</vt:lpstr>
      <vt:lpstr>Exercises 1.2-3</vt:lpstr>
      <vt:lpstr>Good coding practices</vt:lpstr>
      <vt:lpstr>Présentation PowerPoint</vt:lpstr>
      <vt:lpstr>Présentation PowerPoint</vt:lpstr>
      <vt:lpstr>Présentation PowerPoint</vt:lpstr>
      <vt:lpstr>Exercises 1.2-4</vt:lpstr>
      <vt:lpstr>2. R language basic structure</vt:lpstr>
      <vt:lpstr>2.1 Vectors data types, structure and manipulation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Exercises 2.1-1</vt:lpstr>
      <vt:lpstr>Présentation PowerPoint</vt:lpstr>
      <vt:lpstr>Présentation PowerPoint</vt:lpstr>
      <vt:lpstr>Exercises 2.1-2</vt:lpstr>
      <vt:lpstr>Présentation PowerPoint</vt:lpstr>
      <vt:lpstr>Présentation PowerPoint</vt:lpstr>
      <vt:lpstr>Exercises 2.1-3</vt:lpstr>
      <vt:lpstr>Présentation PowerPoint</vt:lpstr>
      <vt:lpstr>Présentation PowerPoint</vt:lpstr>
      <vt:lpstr>Présentation PowerPoint</vt:lpstr>
      <vt:lpstr>Exercises 2.1-4</vt:lpstr>
      <vt:lpstr>Présentation PowerPoint</vt:lpstr>
      <vt:lpstr>Présentation PowerPoint</vt:lpstr>
      <vt:lpstr>Présentation PowerPoint</vt:lpstr>
      <vt:lpstr>Exercises 2.1-5</vt:lpstr>
      <vt:lpstr>2.2 Further data structures</vt:lpstr>
      <vt:lpstr>Présentation PowerPoint</vt:lpstr>
      <vt:lpstr>Présentation PowerPoint</vt:lpstr>
      <vt:lpstr>Présentation PowerPoint</vt:lpstr>
      <vt:lpstr>2.2.2 Matrices’ algebra</vt:lpstr>
      <vt:lpstr>Présentation PowerPoint</vt:lpstr>
      <vt:lpstr>Exercises 2.2-1</vt:lpstr>
      <vt:lpstr>3. Data manipulations</vt:lpstr>
      <vt:lpstr>3.1 Indexing data</vt:lpstr>
      <vt:lpstr>Présentation PowerPoint</vt:lpstr>
      <vt:lpstr>Présentation PowerPoint</vt:lpstr>
      <vt:lpstr>Exercises 3.2-1</vt:lpstr>
      <vt:lpstr>Présentation PowerPoint</vt:lpstr>
      <vt:lpstr>Présentation PowerPoint</vt:lpstr>
      <vt:lpstr>Présentation PowerPoint</vt:lpstr>
      <vt:lpstr>Présentation PowerPoint</vt:lpstr>
      <vt:lpstr>Exercises 3.2-2</vt:lpstr>
      <vt:lpstr>Présentation PowerPoint</vt:lpstr>
      <vt:lpstr>Présentation PowerPoint</vt:lpstr>
      <vt:lpstr>Présentation PowerPoint</vt:lpstr>
      <vt:lpstr>Exercises 3.4-1</vt:lpstr>
      <vt:lpstr>Présentation PowerPoint</vt:lpstr>
      <vt:lpstr>Présentation PowerPoint</vt:lpstr>
      <vt:lpstr>Présentation PowerPoint</vt:lpstr>
      <vt:lpstr>Exercises 3.6-1</vt:lpstr>
      <vt:lpstr>4. Data mining, basics</vt:lpstr>
      <vt:lpstr>4.1 Importing / exporting</vt:lpstr>
      <vt:lpstr>Data loading</vt:lpstr>
      <vt:lpstr>Présentation PowerPoint</vt:lpstr>
      <vt:lpstr>Data loading, read.table()</vt:lpstr>
      <vt:lpstr>Data saving, write.table()</vt:lpstr>
      <vt:lpstr>File location</vt:lpstr>
      <vt:lpstr>Course dataset</vt:lpstr>
      <vt:lpstr>Exercises 4.1-1</vt:lpstr>
      <vt:lpstr>4.2 Basic mining</vt:lpstr>
      <vt:lpstr>Présentation PowerPoint</vt:lpstr>
      <vt:lpstr>Présentation PowerPoint</vt:lpstr>
      <vt:lpstr>4.2.3 Basic statistics</vt:lpstr>
      <vt:lpstr>4.2.3 Basic statistics, quantile()</vt:lpstr>
      <vt:lpstr>4.2.4 Contingency table, table()</vt:lpstr>
      <vt:lpstr>Exercises 4.2-1</vt:lpstr>
      <vt:lpstr>5. Graphics</vt:lpstr>
      <vt:lpstr>5.1 Basic graphics</vt:lpstr>
      <vt:lpstr>plot()</vt:lpstr>
      <vt:lpstr>hist()</vt:lpstr>
      <vt:lpstr>barplot()</vt:lpstr>
      <vt:lpstr>boxplot()</vt:lpstr>
      <vt:lpstr>matplot()</vt:lpstr>
      <vt:lpstr>pairs()</vt:lpstr>
      <vt:lpstr>Saving graphics</vt:lpstr>
      <vt:lpstr>Exercises 5.1-1</vt:lpstr>
      <vt:lpstr>5.2 Customizing graphics</vt:lpstr>
      <vt:lpstr>Features type</vt:lpstr>
      <vt:lpstr>Points, lines and colours</vt:lpstr>
      <vt:lpstr>More features</vt:lpstr>
      <vt:lpstr>More features</vt:lpstr>
      <vt:lpstr>Exercises 5.2-1</vt:lpstr>
      <vt:lpstr>5.3 Global graphics settings</vt:lpstr>
      <vt:lpstr>par(), global parameters</vt:lpstr>
      <vt:lpstr>par(), split graph window</vt:lpstr>
      <vt:lpstr>par(), margins</vt:lpstr>
      <vt:lpstr>Exercises 5.3-1</vt:lpstr>
      <vt:lpstr>More on graphics</vt:lpstr>
      <vt:lpstr>6. Repetitive &amp; conditional tasks</vt:lpstr>
      <vt:lpstr>6.1 Applying the same function - over one dimension of a matrix/dataframe/array, apply() - by factor levels on a vector, matrix, dataframe, tapply &amp; by()   (over elements of a list, sapply() and lapply(), see extras section)   </vt:lpstr>
      <vt:lpstr>Applying across dimensions : apply()</vt:lpstr>
      <vt:lpstr>Apply functions by factor(s) tapply()</vt:lpstr>
      <vt:lpstr>Applying functions by factor(s) by()</vt:lpstr>
      <vt:lpstr>Including ‘applied functions’ arguments</vt:lpstr>
      <vt:lpstr>Exercises 6.1-1</vt:lpstr>
      <vt:lpstr>6.2 loops - for() loop, performs instruction for given number time - nesting loops - if(), for conditional tasks, not a loop but part of nested loops  (while() loop, perform instructions while condition is satisfied, see extras section)   </vt:lpstr>
      <vt:lpstr>for() loops, structure</vt:lpstr>
      <vt:lpstr>for() loops, when ?</vt:lpstr>
      <vt:lpstr>Exercises 6.2-1</vt:lpstr>
      <vt:lpstr>Exercises 6.2-2</vt:lpstr>
      <vt:lpstr>Add conditional tasks with if() </vt:lpstr>
      <vt:lpstr>Add conditional tasks with if() </vt:lpstr>
      <vt:lpstr>Exercises 6.2-3</vt:lpstr>
      <vt:lpstr>Nesting loops</vt:lpstr>
      <vt:lpstr>if() specific options </vt:lpstr>
      <vt:lpstr>7. More advanced analyses &amp; programming</vt:lpstr>
      <vt:lpstr>7.1 Creating functions    </vt:lpstr>
      <vt:lpstr>Functions</vt:lpstr>
      <vt:lpstr>Sum of 2 integers</vt:lpstr>
      <vt:lpstr>Sum of 2 integers, stop()</vt:lpstr>
      <vt:lpstr>Sum of 2 integers, warnings()</vt:lpstr>
      <vt:lpstr>Exercises 7.1-1</vt:lpstr>
      <vt:lpstr>Adding default arguments’ values</vt:lpstr>
      <vt:lpstr>Further tools for functions</vt:lpstr>
      <vt:lpstr>R functions, get details</vt:lpstr>
      <vt:lpstr>7.2 Quick overview stats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General-purpose optimization in R</vt:lpstr>
      <vt:lpstr>7. EXTRAS  YOU MAY NEED / USE SOON ... </vt:lpstr>
      <vt:lpstr>dates</vt:lpstr>
      <vt:lpstr>Other data structures</vt:lpstr>
      <vt:lpstr>Présentation PowerPoint</vt:lpstr>
      <vt:lpstr>Applying functions on  elements of list</vt:lpstr>
      <vt:lpstr>Applying functions by factor(s) by()</vt:lpstr>
      <vt:lpstr>Applying functions by factor(s) by()</vt:lpstr>
      <vt:lpstr>while() loop</vt:lpstr>
      <vt:lpstr>Data loading and saving, excel files</vt:lpstr>
      <vt:lpstr>ggplot2 package</vt:lpstr>
      <vt:lpstr>ggplot2 package, examples</vt:lpstr>
      <vt:lpstr>ggplot2 package, examples</vt:lpstr>
      <vt:lpstr>ggplot2 package, examples</vt:lpstr>
      <vt:lpstr>8. TO KEEP GOING</vt:lpstr>
      <vt:lpstr>Reports, R markdown package</vt:lpstr>
      <vt:lpstr>R packages</vt:lpstr>
      <vt:lpstr>R packages, fisheries</vt:lpstr>
      <vt:lpstr>Write your own models</vt:lpstr>
      <vt:lpstr>Présentation PowerPoint</vt:lpstr>
      <vt:lpstr>More exercises</vt:lpstr>
      <vt:lpstr>Présentation PowerPoint</vt:lpstr>
      <vt:lpstr>Why you should keep Excel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Guillaume BAL</cp:lastModifiedBy>
  <cp:revision>537</cp:revision>
  <dcterms:created xsi:type="dcterms:W3CDTF">2016-03-08T09:10:36Z</dcterms:created>
  <dcterms:modified xsi:type="dcterms:W3CDTF">2020-10-23T13:26:25Z</dcterms:modified>
</cp:coreProperties>
</file>